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charts/chart3.xml" ContentType="application/vnd.openxmlformats-officedocument.drawingml.chart+xml"/>
  <Override PartName="/ppt/charts/chart5.xml" ContentType="application/vnd.openxmlformats-officedocument.drawingml.char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slideLayouts/slideLayout10.xml" ContentType="application/vnd.openxmlformats-officedocument.presentationml.slideLayout+xml"/>
  <Default Extension="tiff" ContentType="image/tiff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309" r:id="rId3"/>
    <p:sldId id="262" r:id="rId4"/>
    <p:sldId id="310" r:id="rId5"/>
    <p:sldId id="257" r:id="rId6"/>
    <p:sldId id="258" r:id="rId7"/>
    <p:sldId id="260" r:id="rId8"/>
    <p:sldId id="300" r:id="rId9"/>
    <p:sldId id="264" r:id="rId10"/>
    <p:sldId id="265" r:id="rId11"/>
    <p:sldId id="313" r:id="rId12"/>
    <p:sldId id="301" r:id="rId13"/>
    <p:sldId id="270" r:id="rId14"/>
    <p:sldId id="302" r:id="rId15"/>
    <p:sldId id="275" r:id="rId16"/>
    <p:sldId id="311" r:id="rId17"/>
    <p:sldId id="274" r:id="rId18"/>
    <p:sldId id="303" r:id="rId19"/>
    <p:sldId id="278" r:id="rId20"/>
    <p:sldId id="279" r:id="rId21"/>
    <p:sldId id="304" r:id="rId22"/>
    <p:sldId id="281" r:id="rId23"/>
    <p:sldId id="280" r:id="rId24"/>
    <p:sldId id="305" r:id="rId25"/>
    <p:sldId id="285" r:id="rId26"/>
    <p:sldId id="286" r:id="rId27"/>
    <p:sldId id="306" r:id="rId28"/>
    <p:sldId id="290" r:id="rId29"/>
    <p:sldId id="307" r:id="rId30"/>
    <p:sldId id="292" r:id="rId31"/>
    <p:sldId id="291" r:id="rId32"/>
    <p:sldId id="293" r:id="rId33"/>
    <p:sldId id="308" r:id="rId34"/>
    <p:sldId id="296" r:id="rId35"/>
    <p:sldId id="294" r:id="rId36"/>
    <p:sldId id="297" r:id="rId37"/>
    <p:sldId id="312" r:id="rId38"/>
    <p:sldId id="314" r:id="rId39"/>
    <p:sldId id="316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64" autoAdjust="0"/>
    <p:restoredTop sz="94660"/>
  </p:normalViewPr>
  <p:slideViewPr>
    <p:cSldViewPr>
      <p:cViewPr varScale="1">
        <p:scale>
          <a:sx n="65" d="100"/>
          <a:sy n="65" d="100"/>
        </p:scale>
        <p:origin x="-58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9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cuments%20and%20Settings\nfhsstaff\Desktop\Tables2.xls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Documents%20and%20Settings\nfhsstaff\Desktop\Gender%20Report%201-6_6jul09\Chap%205%20final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nfhsstaff\Desktop\Gender%20Report%201-6_6jul09\Chap%206%20tables%20final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nfhsstaff\Desktop\Gender%20Report%201-6_6jul09\Chap%206%20tables%20final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nfhsstaff\Desktop\Gender%20Report%201-6_6jul09\Gender%20Report%207-9\Chap%207%20tables%20final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nfhsstaff\Desktop\Gender%20Report%201-11\Gender%20Report%207-9\Chap%208%20tables%20final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nfhsstaff\Desktop\Gender%20Report%201-6_6jul09\Gender%20Report%207-9\Chap%208%20tables%20final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nfhsstaff\Desktop\Gender%20Report%201-6_6jul09\Gender%20Report%207-9\Chap%209%20tables%20final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nfhsstaff\Desktop\Gender%20Report%201-6_6jul09\Gender%20Report%2010-11\Chap%2010%20tables%20final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nfhsstaff\Desktop\Tables2.xls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nfhsstaff\Desktop\Gender%20Report%201-6_6jul09\Gender%20Report%2010-11\Ch11%20with%20HG%20graphs_8jul09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nfhsstaff\Desktop\Gender%20Report%201-6_6jul09\Gender%20Report%2010-11\Ch11%20with%20HG%20graphs_8jul09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nfhs05\D\NFHS3\data_reports\E_special_reports\Gender%20Report%201-6_6jul09\Tables2.xls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nfhs05\D\NFHS3\data_reports\E_special_reports\Gender%20Report%201-6_6jul09\Tables2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iran%20Agrahari\Desktop\Gender%20Report%201-6_6jul09\Chap%203%20tables%20final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nfhsstaff\Desktop\Gender%20Report%201-11\Gender_report_chap_2-5\Chap%203%20tables%20final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iran%20Agrahari\Desktop\Gender%20Report%201-6_6jul09\Chap%203%20tables%20final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Documents%20and%20Settings\nfhsstaff\Desktop\Gender%20Report%201-11\Gender_report_chap_2-5\Chap%203%20tables%20final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1.968728908886393E-2"/>
          <c:y val="0.29330657197262272"/>
          <c:w val="0.95061728395061729"/>
          <c:h val="0.47165791776028032"/>
        </c:manualLayout>
      </c:layout>
      <c:barChart>
        <c:barDir val="col"/>
        <c:grouping val="clustered"/>
        <c:ser>
          <c:idx val="0"/>
          <c:order val="0"/>
          <c:tx>
            <c:strRef>
              <c:f>'Fig 2.1'!#REF!</c:f>
              <c:strCache>
                <c:ptCount val="1"/>
                <c:pt idx="0">
                  <c:v>#REF!</c:v>
                </c:pt>
              </c:strCache>
            </c:strRef>
          </c:tx>
          <c:dPt>
            <c:idx val="1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</c:dPt>
          <c:dPt>
            <c:idx val="2"/>
            <c:spPr>
              <a:solidFill>
                <a:schemeClr val="tx2">
                  <a:lumMod val="20000"/>
                  <a:lumOff val="80000"/>
                </a:schemeClr>
              </a:solidFill>
            </c:spPr>
          </c:dPt>
          <c:dLbls>
            <c:txPr>
              <a:bodyPr/>
              <a:lstStyle/>
              <a:p>
                <a:pPr>
                  <a:defRPr lang="en-US" sz="1600" b="1" baseline="0"/>
                </a:pPr>
                <a:endParaRPr lang="en-US"/>
              </a:p>
            </c:txPr>
            <c:showVal val="1"/>
          </c:dLbls>
          <c:cat>
            <c:strRef>
              <c:f>'Fig 2.1'!$B$4:$D$5</c:f>
              <c:strCache>
                <c:ptCount val="3"/>
                <c:pt idx="0">
                  <c:v>NFHS-1 
(1992-93)</c:v>
                </c:pt>
                <c:pt idx="1">
                  <c:v>NFHS-2 
(1998-99)</c:v>
                </c:pt>
                <c:pt idx="2">
                  <c:v>NFHS-3 
(2005-06)</c:v>
                </c:pt>
              </c:strCache>
            </c:strRef>
          </c:cat>
          <c:val>
            <c:numRef>
              <c:f>'Fig 2.1'!$B$6:$D$6</c:f>
              <c:numCache>
                <c:formatCode>General</c:formatCode>
                <c:ptCount val="3"/>
                <c:pt idx="0">
                  <c:v>934</c:v>
                </c:pt>
                <c:pt idx="1">
                  <c:v>926</c:v>
                </c:pt>
                <c:pt idx="2">
                  <c:v>918</c:v>
                </c:pt>
              </c:numCache>
            </c:numRef>
          </c:val>
        </c:ser>
        <c:dLbls>
          <c:showVal val="1"/>
        </c:dLbls>
        <c:gapWidth val="75"/>
        <c:overlap val="-5"/>
        <c:axId val="52076544"/>
        <c:axId val="52078080"/>
      </c:barChart>
      <c:catAx>
        <c:axId val="5207654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lang="en-US" sz="1600" b="1" baseline="0"/>
            </a:pPr>
            <a:endParaRPr lang="en-US"/>
          </a:p>
        </c:txPr>
        <c:crossAx val="52078080"/>
        <c:crosses val="autoZero"/>
        <c:auto val="1"/>
        <c:lblAlgn val="ctr"/>
        <c:lblOffset val="100"/>
      </c:catAx>
      <c:valAx>
        <c:axId val="52078080"/>
        <c:scaling>
          <c:orientation val="minMax"/>
          <c:min val="800"/>
        </c:scaling>
        <c:delete val="1"/>
        <c:axPos val="l"/>
        <c:numFmt formatCode="General" sourceLinked="1"/>
        <c:tickLblPos val="none"/>
        <c:crossAx val="520765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spPr>
    <a:ln w="19050">
      <a:solidFill>
        <a:schemeClr val="accent1">
          <a:lumMod val="60000"/>
          <a:lumOff val="40000"/>
        </a:schemeClr>
      </a:solidFill>
    </a:ln>
  </c:sp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4.2847442577140543E-2"/>
          <c:y val="0.24275505884345125"/>
          <c:w val="0.9275720164609057"/>
          <c:h val="0.43871433409533483"/>
        </c:manualLayout>
      </c:layout>
      <c:barChart>
        <c:barDir val="col"/>
        <c:grouping val="clustered"/>
        <c:ser>
          <c:idx val="0"/>
          <c:order val="0"/>
          <c:tx>
            <c:strRef>
              <c:f>'Fig 5.3'!$C$3</c:f>
              <c:strCache>
                <c:ptCount val="1"/>
                <c:pt idx="0">
                  <c:v>NFHS-1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Val val="1"/>
          </c:dLbls>
          <c:cat>
            <c:strRef>
              <c:f>'Fig 5.3'!$B$4:$B$7</c:f>
              <c:strCache>
                <c:ptCount val="4"/>
                <c:pt idx="0">
                  <c:v>Employed 
in the past 
12 months</c:v>
                </c:pt>
                <c:pt idx="1">
                  <c:v>Employed 
for cash</c:v>
                </c:pt>
                <c:pt idx="2">
                  <c:v>Employed 
in agriculture</c:v>
                </c:pt>
                <c:pt idx="3">
                  <c:v>Employed in 
professional/
technical/
managerial 
occupations</c:v>
                </c:pt>
              </c:strCache>
            </c:strRef>
          </c:cat>
          <c:val>
            <c:numRef>
              <c:f>'Fig 5.3'!$C$4:$C$7</c:f>
              <c:numCache>
                <c:formatCode>0</c:formatCode>
                <c:ptCount val="4"/>
                <c:pt idx="0">
                  <c:v>33.14</c:v>
                </c:pt>
                <c:pt idx="1">
                  <c:v>21.49</c:v>
                </c:pt>
                <c:pt idx="2">
                  <c:v>20.45</c:v>
                </c:pt>
                <c:pt idx="3">
                  <c:v>1.44</c:v>
                </c:pt>
              </c:numCache>
            </c:numRef>
          </c:val>
        </c:ser>
        <c:ser>
          <c:idx val="1"/>
          <c:order val="1"/>
          <c:tx>
            <c:strRef>
              <c:f>'Fig 5.3'!$D$3</c:f>
              <c:strCache>
                <c:ptCount val="1"/>
                <c:pt idx="0">
                  <c:v>NFHS-2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Val val="1"/>
          </c:dLbls>
          <c:cat>
            <c:strRef>
              <c:f>'Fig 5.3'!$B$4:$B$7</c:f>
              <c:strCache>
                <c:ptCount val="4"/>
                <c:pt idx="0">
                  <c:v>Employed 
in the past 
12 months</c:v>
                </c:pt>
                <c:pt idx="1">
                  <c:v>Employed 
for cash</c:v>
                </c:pt>
                <c:pt idx="2">
                  <c:v>Employed 
in agriculture</c:v>
                </c:pt>
                <c:pt idx="3">
                  <c:v>Employed in 
professional/
technical/
managerial 
occupations</c:v>
                </c:pt>
              </c:strCache>
            </c:strRef>
          </c:cat>
          <c:val>
            <c:numRef>
              <c:f>'Fig 5.3'!$D$4:$D$7</c:f>
              <c:numCache>
                <c:formatCode>0</c:formatCode>
                <c:ptCount val="4"/>
                <c:pt idx="0">
                  <c:v>39.1</c:v>
                </c:pt>
                <c:pt idx="1">
                  <c:v>26.2</c:v>
                </c:pt>
                <c:pt idx="2">
                  <c:v>25.630000000000031</c:v>
                </c:pt>
                <c:pt idx="3">
                  <c:v>1.9600000000000215</c:v>
                </c:pt>
              </c:numCache>
            </c:numRef>
          </c:val>
        </c:ser>
        <c:ser>
          <c:idx val="2"/>
          <c:order val="2"/>
          <c:tx>
            <c:strRef>
              <c:f>'Fig 5.3'!$E$3</c:f>
              <c:strCache>
                <c:ptCount val="1"/>
                <c:pt idx="0">
                  <c:v>NFHS-3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Val val="1"/>
          </c:dLbls>
          <c:cat>
            <c:strRef>
              <c:f>'Fig 5.3'!$B$4:$B$7</c:f>
              <c:strCache>
                <c:ptCount val="4"/>
                <c:pt idx="0">
                  <c:v>Employed 
in the past 
12 months</c:v>
                </c:pt>
                <c:pt idx="1">
                  <c:v>Employed 
for cash</c:v>
                </c:pt>
                <c:pt idx="2">
                  <c:v>Employed 
in agriculture</c:v>
                </c:pt>
                <c:pt idx="3">
                  <c:v>Employed in 
professional/
technical/
managerial 
occupations</c:v>
                </c:pt>
              </c:strCache>
            </c:strRef>
          </c:cat>
          <c:val>
            <c:numRef>
              <c:f>'Fig 5.3'!$E$4:$E$7</c:f>
              <c:numCache>
                <c:formatCode>0</c:formatCode>
                <c:ptCount val="4"/>
                <c:pt idx="0">
                  <c:v>44.349999999999994</c:v>
                </c:pt>
                <c:pt idx="1">
                  <c:v>29.38</c:v>
                </c:pt>
                <c:pt idx="2">
                  <c:v>27.419999999999987</c:v>
                </c:pt>
                <c:pt idx="3">
                  <c:v>2.3199999999999967</c:v>
                </c:pt>
              </c:numCache>
            </c:numRef>
          </c:val>
        </c:ser>
        <c:dLbls>
          <c:showVal val="1"/>
        </c:dLbls>
        <c:gapWidth val="75"/>
        <c:overlap val="-5"/>
        <c:axId val="52790016"/>
        <c:axId val="52791552"/>
      </c:barChart>
      <c:catAx>
        <c:axId val="52790016"/>
        <c:scaling>
          <c:orientation val="minMax"/>
        </c:scaling>
        <c:axPos val="b"/>
        <c:majorTickMark val="none"/>
        <c:tickLblPos val="nextTo"/>
        <c:txPr>
          <a:bodyPr rot="0"/>
          <a:lstStyle/>
          <a:p>
            <a:pPr>
              <a:defRPr sz="1600" b="1"/>
            </a:pPr>
            <a:endParaRPr lang="en-US"/>
          </a:p>
        </c:txPr>
        <c:crossAx val="52791552"/>
        <c:crosses val="autoZero"/>
        <c:auto val="1"/>
        <c:lblAlgn val="ctr"/>
        <c:lblOffset val="100"/>
      </c:catAx>
      <c:valAx>
        <c:axId val="52791552"/>
        <c:scaling>
          <c:orientation val="minMax"/>
        </c:scaling>
        <c:delete val="1"/>
        <c:axPos val="l"/>
        <c:numFmt formatCode="0" sourceLinked="1"/>
        <c:tickLblPos val="none"/>
        <c:crossAx val="5279001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7788762515796811"/>
          <c:y val="0.15258874188763874"/>
          <c:w val="0.46123790496337214"/>
          <c:h val="0.11840588817700183"/>
        </c:manualLayout>
      </c:layout>
      <c:txPr>
        <a:bodyPr/>
        <a:lstStyle/>
        <a:p>
          <a:pPr>
            <a:defRPr sz="1600" b="1"/>
          </a:pPr>
          <a:endParaRPr lang="en-US"/>
        </a:p>
      </c:txPr>
    </c:legend>
    <c:plotVisOnly val="1"/>
  </c:chart>
  <c:spPr>
    <a:ln>
      <a:solidFill>
        <a:schemeClr val="accent1">
          <a:lumMod val="60000"/>
          <a:lumOff val="40000"/>
        </a:schemeClr>
      </a:solidFill>
    </a:ln>
  </c:spPr>
  <c:externalData r:id="rId1"/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0"/>
  <c:chart>
    <c:autoTitleDeleted val="1"/>
    <c:plotArea>
      <c:layout>
        <c:manualLayout>
          <c:layoutTarget val="inner"/>
          <c:xMode val="edge"/>
          <c:yMode val="edge"/>
          <c:x val="1.8495166036149643E-2"/>
          <c:y val="0.27095429782853642"/>
          <c:w val="0.96300966792770071"/>
          <c:h val="0.53868989539131862"/>
        </c:manualLayout>
      </c:layout>
      <c:barChart>
        <c:barDir val="col"/>
        <c:grouping val="clustered"/>
        <c:ser>
          <c:idx val="0"/>
          <c:order val="0"/>
          <c:tx>
            <c:strRef>
              <c:f>'Fig 6.1'!$A$5</c:f>
              <c:strCache>
                <c:ptCount val="1"/>
                <c:pt idx="0">
                  <c:v>Female Headed Households</c:v>
                </c:pt>
              </c:strCache>
            </c:strRef>
          </c:tx>
          <c:dLbls>
            <c:showVal val="1"/>
          </c:dLbls>
          <c:cat>
            <c:strRef>
              <c:f>'Fig 6.1'!$B$4:$D$4</c:f>
              <c:strCache>
                <c:ptCount val="3"/>
                <c:pt idx="0">
                  <c:v>NFHS-1</c:v>
                </c:pt>
                <c:pt idx="1">
                  <c:v>NFHS-2</c:v>
                </c:pt>
                <c:pt idx="2">
                  <c:v>NFHS-3</c:v>
                </c:pt>
              </c:strCache>
            </c:strRef>
          </c:cat>
          <c:val>
            <c:numRef>
              <c:f>'Fig 6.1'!$B$5:$D$5</c:f>
              <c:numCache>
                <c:formatCode>0</c:formatCode>
                <c:ptCount val="3"/>
                <c:pt idx="0">
                  <c:v>9.2000000000000011</c:v>
                </c:pt>
                <c:pt idx="1">
                  <c:v>10.3</c:v>
                </c:pt>
                <c:pt idx="2">
                  <c:v>14.4</c:v>
                </c:pt>
              </c:numCache>
            </c:numRef>
          </c:val>
        </c:ser>
        <c:dLbls>
          <c:showVal val="1"/>
        </c:dLbls>
        <c:gapWidth val="75"/>
        <c:overlap val="-5"/>
        <c:axId val="52832128"/>
        <c:axId val="52833664"/>
      </c:barChart>
      <c:catAx>
        <c:axId val="52832128"/>
        <c:scaling>
          <c:orientation val="minMax"/>
        </c:scaling>
        <c:axPos val="b"/>
        <c:majorTickMark val="none"/>
        <c:tickLblPos val="nextTo"/>
        <c:crossAx val="52833664"/>
        <c:crosses val="autoZero"/>
        <c:auto val="1"/>
        <c:lblAlgn val="ctr"/>
        <c:lblOffset val="100"/>
      </c:catAx>
      <c:valAx>
        <c:axId val="52833664"/>
        <c:scaling>
          <c:orientation val="minMax"/>
        </c:scaling>
        <c:delete val="1"/>
        <c:axPos val="l"/>
        <c:numFmt formatCode="0" sourceLinked="1"/>
        <c:tickLblPos val="none"/>
        <c:crossAx val="52832128"/>
        <c:crosses val="autoZero"/>
        <c:crossBetween val="between"/>
      </c:valAx>
    </c:plotArea>
    <c:plotVisOnly val="1"/>
  </c:chart>
  <c:txPr>
    <a:bodyPr/>
    <a:lstStyle/>
    <a:p>
      <a:pPr>
        <a:defRPr sz="2800"/>
      </a:pPr>
      <a:endParaRPr lang="en-US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7.4172742296101879E-2"/>
          <c:y val="0.32750543035568874"/>
          <c:w val="0.8740841596189366"/>
          <c:h val="0.46635804145171511"/>
        </c:manualLayout>
      </c:layout>
      <c:lineChart>
        <c:grouping val="standard"/>
        <c:ser>
          <c:idx val="0"/>
          <c:order val="0"/>
          <c:tx>
            <c:strRef>
              <c:f>'Fig 6.2'!$C$4</c:f>
              <c:strCache>
                <c:ptCount val="1"/>
                <c:pt idx="0">
                  <c:v>Male</c:v>
                </c:pt>
              </c:strCache>
            </c:strRef>
          </c:tx>
          <c:dLbls>
            <c:dLbl>
              <c:idx val="0"/>
              <c:layout>
                <c:manualLayout>
                  <c:x val="-2.0952138911485417E-17"/>
                  <c:y val="-2.8208744710860392E-2"/>
                </c:manualLayout>
              </c:layout>
              <c:dLblPos val="b"/>
              <c:showVal val="1"/>
            </c:dLbl>
            <c:dLbl>
              <c:idx val="1"/>
              <c:layout>
                <c:manualLayout>
                  <c:x val="0"/>
                  <c:y val="-3.3850493653032443E-2"/>
                </c:manualLayout>
              </c:layout>
              <c:dLblPos val="b"/>
              <c:showVal val="1"/>
            </c:dLbl>
            <c:dLbl>
              <c:idx val="2"/>
              <c:layout>
                <c:manualLayout>
                  <c:x val="0"/>
                  <c:y val="-2.2566995768688397E-2"/>
                </c:manualLayout>
              </c:layout>
              <c:dLblPos val="b"/>
              <c:showVal val="1"/>
            </c:dLbl>
            <c:dLbl>
              <c:idx val="3"/>
              <c:layout>
                <c:manualLayout>
                  <c:x val="-2.961699232040441E-2"/>
                  <c:y val="-5.5878360032582126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1.1176962879639978E-2"/>
                  <c:y val="-2.3869451101221028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dLblPos val="b"/>
            <c:showVal val="1"/>
          </c:dLbls>
          <c:cat>
            <c:strRef>
              <c:f>'Fig 6.2'!$B$5:$B$9</c:f>
              <c:strCache>
                <c:ptCount val="5"/>
                <c:pt idx="0">
                  <c:v>Lowest </c:v>
                </c:pt>
                <c:pt idx="1">
                  <c:v>Second</c:v>
                </c:pt>
                <c:pt idx="2">
                  <c:v>Middle</c:v>
                </c:pt>
                <c:pt idx="3">
                  <c:v>Fourth</c:v>
                </c:pt>
                <c:pt idx="4">
                  <c:v>Highest</c:v>
                </c:pt>
              </c:strCache>
            </c:strRef>
          </c:cat>
          <c:val>
            <c:numRef>
              <c:f>'Fig 6.2'!$C$5:$C$9</c:f>
              <c:numCache>
                <c:formatCode>0</c:formatCode>
                <c:ptCount val="5"/>
                <c:pt idx="0">
                  <c:v>19.899999999999999</c:v>
                </c:pt>
                <c:pt idx="1">
                  <c:v>19.510000000000005</c:v>
                </c:pt>
                <c:pt idx="2">
                  <c:v>19.86</c:v>
                </c:pt>
                <c:pt idx="3">
                  <c:v>19.95</c:v>
                </c:pt>
                <c:pt idx="4">
                  <c:v>20.77</c:v>
                </c:pt>
              </c:numCache>
            </c:numRef>
          </c:val>
        </c:ser>
        <c:ser>
          <c:idx val="1"/>
          <c:order val="1"/>
          <c:tx>
            <c:strRef>
              <c:f>'Fig 6.2'!$D$4</c:f>
              <c:strCache>
                <c:ptCount val="1"/>
                <c:pt idx="0">
                  <c:v>Female</c:v>
                </c:pt>
              </c:strCache>
            </c:strRef>
          </c:tx>
          <c:dLbls>
            <c:dLbl>
              <c:idx val="3"/>
              <c:layout>
                <c:manualLayout>
                  <c:x val="2.0337457817772792E-3"/>
                  <c:y val="-2.2507360492981882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7.1087514060742514E-3"/>
                  <c:y val="-2.2507360492981882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dLblPos val="t"/>
            <c:showVal val="1"/>
          </c:dLbls>
          <c:cat>
            <c:strRef>
              <c:f>'Fig 6.2'!$B$5:$B$9</c:f>
              <c:strCache>
                <c:ptCount val="5"/>
                <c:pt idx="0">
                  <c:v>Lowest </c:v>
                </c:pt>
                <c:pt idx="1">
                  <c:v>Second</c:v>
                </c:pt>
                <c:pt idx="2">
                  <c:v>Middle</c:v>
                </c:pt>
                <c:pt idx="3">
                  <c:v>Fourth</c:v>
                </c:pt>
                <c:pt idx="4">
                  <c:v>Highest</c:v>
                </c:pt>
              </c:strCache>
            </c:strRef>
          </c:cat>
          <c:val>
            <c:numRef>
              <c:f>'Fig 6.2'!$D$5:$D$9</c:f>
              <c:numCache>
                <c:formatCode>0</c:formatCode>
                <c:ptCount val="5"/>
                <c:pt idx="0">
                  <c:v>24.97</c:v>
                </c:pt>
                <c:pt idx="1">
                  <c:v>21.68</c:v>
                </c:pt>
                <c:pt idx="2">
                  <c:v>19.829999999999988</c:v>
                </c:pt>
                <c:pt idx="3">
                  <c:v>17.5</c:v>
                </c:pt>
                <c:pt idx="4">
                  <c:v>16.02</c:v>
                </c:pt>
              </c:numCache>
            </c:numRef>
          </c:val>
        </c:ser>
        <c:marker val="1"/>
        <c:axId val="52850048"/>
        <c:axId val="52884992"/>
      </c:lineChart>
      <c:catAx>
        <c:axId val="5285004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/>
                  <a:t>Wealth quintile</a:t>
                </a:r>
              </a:p>
            </c:rich>
          </c:tx>
          <c:layout/>
        </c:title>
        <c:maj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52884992"/>
        <c:crosses val="autoZero"/>
        <c:auto val="1"/>
        <c:lblAlgn val="ctr"/>
        <c:lblOffset val="100"/>
      </c:catAx>
      <c:valAx>
        <c:axId val="52884992"/>
        <c:scaling>
          <c:orientation val="minMax"/>
          <c:max val="30"/>
          <c:min val="15"/>
        </c:scaling>
        <c:axPos val="l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title>
          <c:tx>
            <c:rich>
              <a:bodyPr/>
              <a:lstStyle/>
              <a:p>
                <a:pPr>
                  <a:defRPr sz="1600" b="1"/>
                </a:pPr>
                <a:r>
                  <a:rPr lang="en-US" sz="1600" b="1"/>
                  <a:t>Percent</a:t>
                </a:r>
              </a:p>
            </c:rich>
          </c:tx>
          <c:layout/>
        </c:title>
        <c:numFmt formatCode="0" sourceLinked="1"/>
        <c:majorTickMark val="none"/>
        <c:tickLblPos val="nextTo"/>
        <c:txPr>
          <a:bodyPr/>
          <a:lstStyle/>
          <a:p>
            <a:pPr>
              <a:defRPr sz="1400" b="0"/>
            </a:pPr>
            <a:endParaRPr lang="en-US"/>
          </a:p>
        </c:txPr>
        <c:crossAx val="52850048"/>
        <c:crosses val="autoZero"/>
        <c:crossBetween val="between"/>
        <c:majorUnit val="5"/>
      </c:valAx>
    </c:plotArea>
    <c:legend>
      <c:legendPos val="r"/>
      <c:layout>
        <c:manualLayout>
          <c:xMode val="edge"/>
          <c:yMode val="edge"/>
          <c:x val="0.18422013220569669"/>
          <c:y val="0.2237281654448367"/>
          <c:w val="0.67967380224262208"/>
          <c:h val="6.6094897989052478E-2"/>
        </c:manualLayout>
      </c:layout>
      <c:txPr>
        <a:bodyPr/>
        <a:lstStyle/>
        <a:p>
          <a:pPr>
            <a:defRPr sz="1800" b="1"/>
          </a:pPr>
          <a:endParaRPr lang="en-US"/>
        </a:p>
      </c:txPr>
    </c:legend>
    <c:plotVisOnly val="1"/>
  </c:chart>
  <c:spPr>
    <a:ln>
      <a:solidFill>
        <a:schemeClr val="tx2">
          <a:lumMod val="60000"/>
          <a:lumOff val="40000"/>
        </a:schemeClr>
      </a:solidFill>
    </a:ln>
  </c:sp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autoTitleDeleted val="1"/>
    <c:plotArea>
      <c:layout>
        <c:manualLayout>
          <c:layoutTarget val="inner"/>
          <c:xMode val="edge"/>
          <c:yMode val="edge"/>
          <c:x val="5.4942524545542999E-2"/>
          <c:y val="0.22151078308781044"/>
          <c:w val="0.90246065174019052"/>
          <c:h val="0.57041498319767858"/>
        </c:manualLayout>
      </c:layout>
      <c:barChart>
        <c:barDir val="col"/>
        <c:grouping val="clustered"/>
        <c:ser>
          <c:idx val="0"/>
          <c:order val="0"/>
          <c:tx>
            <c:strRef>
              <c:f>'Fig 7.1'!$C$7</c:f>
              <c:strCache>
                <c:ptCount val="1"/>
                <c:pt idx="0">
                  <c:v>Sex ratio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Val val="1"/>
          </c:dLbls>
          <c:cat>
            <c:strRef>
              <c:f>'Fig 7.1'!$D$4:$H$4</c:f>
              <c:strCache>
                <c:ptCount val="5"/>
                <c:pt idx="0">
                  <c:v>Lowest</c:v>
                </c:pt>
                <c:pt idx="1">
                  <c:v>Second</c:v>
                </c:pt>
                <c:pt idx="2">
                  <c:v>Third</c:v>
                </c:pt>
                <c:pt idx="3">
                  <c:v>Fourth</c:v>
                </c:pt>
                <c:pt idx="4">
                  <c:v>Highest</c:v>
                </c:pt>
              </c:strCache>
            </c:strRef>
          </c:cat>
          <c:val>
            <c:numRef>
              <c:f>'Fig 7.1'!$D$7:$H$7</c:f>
              <c:numCache>
                <c:formatCode>#,##0</c:formatCode>
                <c:ptCount val="5"/>
                <c:pt idx="0">
                  <c:v>1049</c:v>
                </c:pt>
                <c:pt idx="1">
                  <c:v>1026</c:v>
                </c:pt>
                <c:pt idx="2">
                  <c:v>1001</c:v>
                </c:pt>
                <c:pt idx="3" formatCode="General">
                  <c:v>957</c:v>
                </c:pt>
                <c:pt idx="4" formatCode="General">
                  <c:v>970</c:v>
                </c:pt>
              </c:numCache>
            </c:numRef>
          </c:val>
        </c:ser>
        <c:dLbls>
          <c:showVal val="1"/>
        </c:dLbls>
        <c:overlap val="-25"/>
        <c:axId val="52922240"/>
        <c:axId val="52928512"/>
      </c:barChart>
      <c:catAx>
        <c:axId val="5292224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Wealth quintile</a:t>
                </a:r>
              </a:p>
            </c:rich>
          </c:tx>
          <c:layout/>
        </c:title>
        <c:maj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52928512"/>
        <c:crosses val="autoZero"/>
        <c:auto val="1"/>
        <c:lblAlgn val="ctr"/>
        <c:lblOffset val="100"/>
      </c:catAx>
      <c:valAx>
        <c:axId val="52928512"/>
        <c:scaling>
          <c:orientation val="minMax"/>
        </c:scaling>
        <c:delete val="1"/>
        <c:axPos val="l"/>
        <c:numFmt formatCode="#,##0" sourceLinked="1"/>
        <c:tickLblPos val="none"/>
        <c:crossAx val="52922240"/>
        <c:crosses val="autoZero"/>
        <c:crossBetween val="between"/>
      </c:valAx>
    </c:plotArea>
    <c:plotVisOnly val="1"/>
  </c:chart>
  <c:spPr>
    <a:ln>
      <a:solidFill>
        <a:schemeClr val="accent1">
          <a:lumMod val="75000"/>
        </a:schemeClr>
      </a:solidFill>
    </a:ln>
  </c:sp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45353152036550975"/>
          <c:y val="0.17886740719910046"/>
          <c:w val="0.52949317099251458"/>
          <c:h val="0.79292744656918079"/>
        </c:manualLayout>
      </c:layout>
      <c:barChart>
        <c:barDir val="bar"/>
        <c:grouping val="clustered"/>
        <c:ser>
          <c:idx val="0"/>
          <c:order val="0"/>
          <c:tx>
            <c:strRef>
              <c:f>'Fig 8.2'!$C$4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dLbls>
            <c:numFmt formatCode="#,##0" sourceLinked="0"/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Val val="1"/>
          </c:dLbls>
          <c:cat>
            <c:strRef>
              <c:f>'Fig 8.2'!$B$6:$B$13</c:f>
              <c:strCache>
                <c:ptCount val="8"/>
                <c:pt idx="0">
                  <c:v>She goes out without telling him</c:v>
                </c:pt>
                <c:pt idx="1">
                  <c:v>She neglects the house or children</c:v>
                </c:pt>
                <c:pt idx="2">
                  <c:v>She argues with him</c:v>
                </c:pt>
                <c:pt idx="3">
                  <c:v>She refuses to have sex with him</c:v>
                </c:pt>
                <c:pt idx="4">
                  <c:v>She does not cook food properly</c:v>
                </c:pt>
                <c:pt idx="5">
                  <c:v>He suspects her of infidelity</c:v>
                </c:pt>
                <c:pt idx="6">
                  <c:v>She shows disrespect for in-laws</c:v>
                </c:pt>
                <c:pt idx="7">
                  <c:v>At least one reason</c:v>
                </c:pt>
              </c:strCache>
            </c:strRef>
          </c:cat>
          <c:val>
            <c:numRef>
              <c:f>'Fig 8.2'!$C$6:$C$13</c:f>
              <c:numCache>
                <c:formatCode>0.0</c:formatCode>
                <c:ptCount val="8"/>
                <c:pt idx="0">
                  <c:v>29.01</c:v>
                </c:pt>
                <c:pt idx="1">
                  <c:v>34.71</c:v>
                </c:pt>
                <c:pt idx="2">
                  <c:v>30.34</c:v>
                </c:pt>
                <c:pt idx="3">
                  <c:v>14.08</c:v>
                </c:pt>
                <c:pt idx="4">
                  <c:v>20.37</c:v>
                </c:pt>
                <c:pt idx="5">
                  <c:v>25.1</c:v>
                </c:pt>
                <c:pt idx="6">
                  <c:v>40.57</c:v>
                </c:pt>
                <c:pt idx="7">
                  <c:v>54.43</c:v>
                </c:pt>
              </c:numCache>
            </c:numRef>
          </c:val>
        </c:ser>
        <c:ser>
          <c:idx val="1"/>
          <c:order val="1"/>
          <c:tx>
            <c:strRef>
              <c:f>'Fig 8.2'!$E$4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chemeClr val="accent3"/>
            </a:solidFill>
          </c:spPr>
          <c:dLbls>
            <c:numFmt formatCode="#,##0" sourceLinked="0"/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Val val="1"/>
          </c:dLbls>
          <c:cat>
            <c:strRef>
              <c:f>'Fig 8.2'!$B$6:$B$13</c:f>
              <c:strCache>
                <c:ptCount val="8"/>
                <c:pt idx="0">
                  <c:v>She goes out without telling him</c:v>
                </c:pt>
                <c:pt idx="1">
                  <c:v>She neglects the house or children</c:v>
                </c:pt>
                <c:pt idx="2">
                  <c:v>She argues with him</c:v>
                </c:pt>
                <c:pt idx="3">
                  <c:v>She refuses to have sex with him</c:v>
                </c:pt>
                <c:pt idx="4">
                  <c:v>She does not cook food properly</c:v>
                </c:pt>
                <c:pt idx="5">
                  <c:v>He suspects her of infidelity</c:v>
                </c:pt>
                <c:pt idx="6">
                  <c:v>She shows disrespect for in-laws</c:v>
                </c:pt>
                <c:pt idx="7">
                  <c:v>At least one reason</c:v>
                </c:pt>
              </c:strCache>
            </c:strRef>
          </c:cat>
          <c:val>
            <c:numRef>
              <c:f>'Fig 8.2'!$E$6:$E$13</c:f>
              <c:numCache>
                <c:formatCode>0.0</c:formatCode>
                <c:ptCount val="8"/>
                <c:pt idx="0">
                  <c:v>23.439999999999987</c:v>
                </c:pt>
                <c:pt idx="1">
                  <c:v>28.86</c:v>
                </c:pt>
                <c:pt idx="2">
                  <c:v>25.939999999999987</c:v>
                </c:pt>
                <c:pt idx="3">
                  <c:v>8.11</c:v>
                </c:pt>
                <c:pt idx="4">
                  <c:v>12.75</c:v>
                </c:pt>
                <c:pt idx="5">
                  <c:v>23.58</c:v>
                </c:pt>
                <c:pt idx="6">
                  <c:v>37.270000000000003</c:v>
                </c:pt>
                <c:pt idx="7">
                  <c:v>51.03</c:v>
                </c:pt>
              </c:numCache>
            </c:numRef>
          </c:val>
        </c:ser>
        <c:dLbls>
          <c:showVal val="1"/>
        </c:dLbls>
        <c:overlap val="-25"/>
        <c:axId val="52708096"/>
        <c:axId val="52709632"/>
      </c:barChart>
      <c:catAx>
        <c:axId val="52708096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52709632"/>
        <c:crosses val="autoZero"/>
        <c:auto val="1"/>
        <c:lblAlgn val="ctr"/>
        <c:lblOffset val="100"/>
      </c:catAx>
      <c:valAx>
        <c:axId val="52709632"/>
        <c:scaling>
          <c:orientation val="minMax"/>
        </c:scaling>
        <c:delete val="1"/>
        <c:axPos val="b"/>
        <c:numFmt formatCode="0" sourceLinked="0"/>
        <c:tickLblPos val="none"/>
        <c:crossAx val="52708096"/>
        <c:crosses val="autoZero"/>
        <c:crossBetween val="between"/>
      </c:valAx>
      <c:spPr>
        <a:ln>
          <a:noFill/>
        </a:ln>
      </c:spPr>
    </c:plotArea>
    <c:legend>
      <c:legendPos val="t"/>
      <c:layout>
        <c:manualLayout>
          <c:xMode val="edge"/>
          <c:yMode val="edge"/>
          <c:x val="0.83192573150578575"/>
          <c:y val="0.41538461538461735"/>
          <c:w val="0.1540497715563337"/>
          <c:h val="0.31636740719910111"/>
        </c:manualLayout>
      </c:layout>
      <c:txPr>
        <a:bodyPr/>
        <a:lstStyle/>
        <a:p>
          <a:pPr>
            <a:defRPr sz="1800" b="1"/>
          </a:pPr>
          <a:endParaRPr lang="en-US"/>
        </a:p>
      </c:txPr>
    </c:legend>
    <c:plotVisOnly val="1"/>
  </c:chart>
  <c:spPr>
    <a:ln>
      <a:solidFill>
        <a:schemeClr val="tx2">
          <a:lumMod val="60000"/>
          <a:lumOff val="40000"/>
        </a:schemeClr>
      </a:solidFill>
    </a:ln>
  </c:sp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4.2893351530512824E-2"/>
          <c:y val="0.25928500316770747"/>
          <c:w val="0.91421329693897468"/>
          <c:h val="0.55305796904697258"/>
        </c:manualLayout>
      </c:layout>
      <c:barChart>
        <c:barDir val="col"/>
        <c:grouping val="clustered"/>
        <c:ser>
          <c:idx val="0"/>
          <c:order val="0"/>
          <c:tx>
            <c:strRef>
              <c:f>'Fig 8.5'!$B$5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Val val="1"/>
          </c:dLbls>
          <c:cat>
            <c:strRef>
              <c:f>'Fig 8.5'!$C$4:$F$4</c:f>
              <c:strCache>
                <c:ptCount val="4"/>
                <c:pt idx="0">
                  <c:v>No education</c:v>
                </c:pt>
                <c:pt idx="1">
                  <c:v>0-4 years</c:v>
                </c:pt>
                <c:pt idx="2">
                  <c:v>5-11 years</c:v>
                </c:pt>
                <c:pt idx="3">
                  <c:v>12+ years</c:v>
                </c:pt>
              </c:strCache>
            </c:strRef>
          </c:cat>
          <c:val>
            <c:numRef>
              <c:f>'Fig 8.5'!$C$5:$F$5</c:f>
              <c:numCache>
                <c:formatCode>0</c:formatCode>
                <c:ptCount val="4"/>
                <c:pt idx="0">
                  <c:v>64.489999999999995</c:v>
                </c:pt>
                <c:pt idx="1">
                  <c:v>61.82</c:v>
                </c:pt>
                <c:pt idx="2">
                  <c:v>68.5</c:v>
                </c:pt>
                <c:pt idx="3">
                  <c:v>78.09</c:v>
                </c:pt>
              </c:numCache>
            </c:numRef>
          </c:val>
        </c:ser>
        <c:ser>
          <c:idx val="1"/>
          <c:order val="1"/>
          <c:tx>
            <c:strRef>
              <c:f>'Fig 8.5'!$B$6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chemeClr val="accent3"/>
            </a:solidFill>
          </c:spPr>
          <c:dLbls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Val val="1"/>
          </c:dLbls>
          <c:cat>
            <c:strRef>
              <c:f>'Fig 8.5'!$C$4:$F$4</c:f>
              <c:strCache>
                <c:ptCount val="4"/>
                <c:pt idx="0">
                  <c:v>No education</c:v>
                </c:pt>
                <c:pt idx="1">
                  <c:v>0-4 years</c:v>
                </c:pt>
                <c:pt idx="2">
                  <c:v>5-11 years</c:v>
                </c:pt>
                <c:pt idx="3">
                  <c:v>12+ years</c:v>
                </c:pt>
              </c:strCache>
            </c:strRef>
          </c:cat>
          <c:val>
            <c:numRef>
              <c:f>'Fig 8.5'!$C$6:$F$6</c:f>
              <c:numCache>
                <c:formatCode>0</c:formatCode>
                <c:ptCount val="4"/>
                <c:pt idx="0">
                  <c:v>56.58</c:v>
                </c:pt>
                <c:pt idx="1">
                  <c:v>62.32</c:v>
                </c:pt>
                <c:pt idx="2">
                  <c:v>72.02</c:v>
                </c:pt>
                <c:pt idx="3">
                  <c:v>82.27</c:v>
                </c:pt>
              </c:numCache>
            </c:numRef>
          </c:val>
        </c:ser>
        <c:dLbls>
          <c:showVal val="1"/>
        </c:dLbls>
        <c:gapWidth val="75"/>
        <c:overlap val="-5"/>
        <c:axId val="53027584"/>
        <c:axId val="53029504"/>
      </c:barChart>
      <c:catAx>
        <c:axId val="5302758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Education</a:t>
                </a:r>
              </a:p>
            </c:rich>
          </c:tx>
          <c:layout/>
        </c:title>
        <c:maj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53029504"/>
        <c:crosses val="autoZero"/>
        <c:auto val="1"/>
        <c:lblAlgn val="ctr"/>
        <c:lblOffset val="100"/>
      </c:catAx>
      <c:valAx>
        <c:axId val="53029504"/>
        <c:scaling>
          <c:orientation val="minMax"/>
        </c:scaling>
        <c:delete val="1"/>
        <c:axPos val="l"/>
        <c:numFmt formatCode="0" sourceLinked="1"/>
        <c:tickLblPos val="none"/>
        <c:crossAx val="5302758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3954700106931107"/>
          <c:y val="0.184970714686503"/>
          <c:w val="0.52888073199451069"/>
          <c:h val="0.135883219528"/>
        </c:manualLayout>
      </c:layout>
      <c:txPr>
        <a:bodyPr/>
        <a:lstStyle/>
        <a:p>
          <a:pPr>
            <a:defRPr sz="1800" b="1"/>
          </a:pPr>
          <a:endParaRPr lang="en-US"/>
        </a:p>
      </c:txPr>
    </c:legend>
    <c:plotVisOnly val="1"/>
  </c:chart>
  <c:spPr>
    <a:ln>
      <a:solidFill>
        <a:schemeClr val="accent1">
          <a:lumMod val="75000"/>
        </a:schemeClr>
      </a:solidFill>
    </a:ln>
  </c:sp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2.7665986196169969E-2"/>
          <c:y val="0.26372931689111939"/>
          <c:w val="0.96604938271604934"/>
          <c:h val="0.57485495611032822"/>
        </c:manualLayout>
      </c:layout>
      <c:barChart>
        <c:barDir val="col"/>
        <c:grouping val="clustered"/>
        <c:ser>
          <c:idx val="0"/>
          <c:order val="0"/>
          <c:tx>
            <c:strRef>
              <c:f>'Fig 9.7'!$E$12</c:f>
              <c:strCache>
                <c:ptCount val="1"/>
                <c:pt idx="0">
                  <c:v>Decision made alone</c:v>
                </c:pt>
              </c:strCache>
            </c:strRef>
          </c:tx>
          <c:dLbls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showVal val="1"/>
          </c:dLbls>
          <c:cat>
            <c:strRef>
              <c:f>'Fig 9.7'!$D$13:$D$16</c:f>
              <c:strCache>
                <c:ptCount val="4"/>
                <c:pt idx="0">
                  <c:v>Own health care</c:v>
                </c:pt>
                <c:pt idx="1">
                  <c:v>Large household purchases</c:v>
                </c:pt>
                <c:pt idx="2">
                  <c:v>Purchases for daily needs</c:v>
                </c:pt>
                <c:pt idx="3">
                  <c:v>Visits to her family and relatives</c:v>
                </c:pt>
              </c:strCache>
            </c:strRef>
          </c:cat>
          <c:val>
            <c:numRef>
              <c:f>'Fig 9.7'!$E$13:$E$16</c:f>
              <c:numCache>
                <c:formatCode>0</c:formatCode>
                <c:ptCount val="4"/>
                <c:pt idx="0">
                  <c:v>27.12</c:v>
                </c:pt>
                <c:pt idx="1">
                  <c:v>8.48</c:v>
                </c:pt>
                <c:pt idx="2">
                  <c:v>32.4</c:v>
                </c:pt>
                <c:pt idx="3">
                  <c:v>10.71</c:v>
                </c:pt>
              </c:numCache>
            </c:numRef>
          </c:val>
        </c:ser>
        <c:ser>
          <c:idx val="1"/>
          <c:order val="1"/>
          <c:tx>
            <c:strRef>
              <c:f>'Fig 9.7'!$F$12</c:f>
              <c:strCache>
                <c:ptCount val="1"/>
                <c:pt idx="0">
                  <c:v>Decision made jointly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dLbls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showVal val="1"/>
          </c:dLbls>
          <c:cat>
            <c:strRef>
              <c:f>'Fig 9.7'!$D$13:$D$16</c:f>
              <c:strCache>
                <c:ptCount val="4"/>
                <c:pt idx="0">
                  <c:v>Own health care</c:v>
                </c:pt>
                <c:pt idx="1">
                  <c:v>Large household purchases</c:v>
                </c:pt>
                <c:pt idx="2">
                  <c:v>Purchases for daily needs</c:v>
                </c:pt>
                <c:pt idx="3">
                  <c:v>Visits to her family and relatives</c:v>
                </c:pt>
              </c:strCache>
            </c:strRef>
          </c:cat>
          <c:val>
            <c:numRef>
              <c:f>'Fig 9.7'!$F$13:$F$16</c:f>
              <c:numCache>
                <c:formatCode>0</c:formatCode>
                <c:ptCount val="4"/>
                <c:pt idx="0">
                  <c:v>35.120000000000012</c:v>
                </c:pt>
                <c:pt idx="1">
                  <c:v>44.4</c:v>
                </c:pt>
                <c:pt idx="2">
                  <c:v>27.67</c:v>
                </c:pt>
                <c:pt idx="3">
                  <c:v>49.77</c:v>
                </c:pt>
              </c:numCache>
            </c:numRef>
          </c:val>
        </c:ser>
        <c:dLbls>
          <c:showVal val="1"/>
        </c:dLbls>
        <c:gapWidth val="75"/>
        <c:overlap val="-5"/>
        <c:axId val="53080064"/>
        <c:axId val="53081600"/>
      </c:barChart>
      <c:catAx>
        <c:axId val="5308006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53081600"/>
        <c:crosses val="autoZero"/>
        <c:auto val="1"/>
        <c:lblAlgn val="ctr"/>
        <c:lblOffset val="100"/>
      </c:catAx>
      <c:valAx>
        <c:axId val="53081600"/>
        <c:scaling>
          <c:orientation val="minMax"/>
        </c:scaling>
        <c:delete val="1"/>
        <c:axPos val="l"/>
        <c:numFmt formatCode="0" sourceLinked="1"/>
        <c:tickLblPos val="none"/>
        <c:crossAx val="5308006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1.7532443861184015E-2"/>
          <c:y val="0.23038425192935019"/>
          <c:w val="0.60365209709362266"/>
          <c:h val="5.9050508735010464E-2"/>
        </c:manualLayout>
      </c:layout>
      <c:txPr>
        <a:bodyPr/>
        <a:lstStyle/>
        <a:p>
          <a:pPr>
            <a:defRPr sz="1600" b="1"/>
          </a:pPr>
          <a:endParaRPr lang="en-US"/>
        </a:p>
      </c:txPr>
    </c:legend>
    <c:plotVisOnly val="1"/>
  </c:chart>
  <c:spPr>
    <a:ln>
      <a:solidFill>
        <a:schemeClr val="tx2">
          <a:lumMod val="60000"/>
          <a:lumOff val="40000"/>
        </a:schemeClr>
      </a:solidFill>
    </a:ln>
  </c:sp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4.5324195586662765E-2"/>
          <c:y val="0.26930023577561335"/>
          <c:w val="0.91243781094527354"/>
          <c:h val="0.4989792942548858"/>
        </c:manualLayout>
      </c:layout>
      <c:barChart>
        <c:barDir val="col"/>
        <c:grouping val="clustered"/>
        <c:ser>
          <c:idx val="0"/>
          <c:order val="0"/>
          <c:tx>
            <c:strRef>
              <c:f>'Fig 10.1'!$B$6</c:f>
              <c:strCache>
                <c:ptCount val="1"/>
                <c:pt idx="0">
                  <c:v>Ever</c:v>
                </c:pt>
              </c:strCache>
            </c:strRef>
          </c:tx>
          <c:dLbls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showVal val="1"/>
          </c:dLbls>
          <c:cat>
            <c:strRef>
              <c:f>'Fig 10.1'!$C$5:$G$5</c:f>
              <c:strCache>
                <c:ptCount val="5"/>
                <c:pt idx="0">
                  <c:v>Emotional</c:v>
                </c:pt>
                <c:pt idx="1">
                  <c:v>Physical</c:v>
                </c:pt>
                <c:pt idx="2">
                  <c:v>Sexual</c:v>
                </c:pt>
                <c:pt idx="3">
                  <c:v>Physical 
or sexual</c:v>
                </c:pt>
                <c:pt idx="4">
                  <c:v>Physical, 
sexual, or 
emotional</c:v>
                </c:pt>
              </c:strCache>
            </c:strRef>
          </c:cat>
          <c:val>
            <c:numRef>
              <c:f>'Fig 10.1'!$C$6:$G$6</c:f>
              <c:numCache>
                <c:formatCode>0</c:formatCode>
                <c:ptCount val="5"/>
                <c:pt idx="0" formatCode="General">
                  <c:v>15</c:v>
                </c:pt>
                <c:pt idx="1">
                  <c:v>34.5</c:v>
                </c:pt>
                <c:pt idx="2">
                  <c:v>9.7000000000000011</c:v>
                </c:pt>
                <c:pt idx="3">
                  <c:v>36.700000000000003</c:v>
                </c:pt>
                <c:pt idx="4">
                  <c:v>39.200000000000003</c:v>
                </c:pt>
              </c:numCache>
            </c:numRef>
          </c:val>
        </c:ser>
        <c:ser>
          <c:idx val="1"/>
          <c:order val="1"/>
          <c:tx>
            <c:strRef>
              <c:f>'Fig 10.1'!$B$7</c:f>
              <c:strCache>
                <c:ptCount val="1"/>
                <c:pt idx="0">
                  <c:v>In past 12 months</c:v>
                </c:pt>
              </c:strCache>
            </c:strRef>
          </c:tx>
          <c:dLbls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showVal val="1"/>
          </c:dLbls>
          <c:cat>
            <c:strRef>
              <c:f>'Fig 10.1'!$C$5:$G$5</c:f>
              <c:strCache>
                <c:ptCount val="5"/>
                <c:pt idx="0">
                  <c:v>Emotional</c:v>
                </c:pt>
                <c:pt idx="1">
                  <c:v>Physical</c:v>
                </c:pt>
                <c:pt idx="2">
                  <c:v>Sexual</c:v>
                </c:pt>
                <c:pt idx="3">
                  <c:v>Physical 
or sexual</c:v>
                </c:pt>
                <c:pt idx="4">
                  <c:v>Physical, 
sexual, or 
emotional</c:v>
                </c:pt>
              </c:strCache>
            </c:strRef>
          </c:cat>
          <c:val>
            <c:numRef>
              <c:f>'Fig 10.1'!$C$7:$G$7</c:f>
              <c:numCache>
                <c:formatCode>0</c:formatCode>
                <c:ptCount val="5"/>
                <c:pt idx="0">
                  <c:v>11.1</c:v>
                </c:pt>
                <c:pt idx="1">
                  <c:v>21.2</c:v>
                </c:pt>
                <c:pt idx="2">
                  <c:v>7.3</c:v>
                </c:pt>
                <c:pt idx="3">
                  <c:v>23.9</c:v>
                </c:pt>
                <c:pt idx="4">
                  <c:v>26.8</c:v>
                </c:pt>
              </c:numCache>
            </c:numRef>
          </c:val>
        </c:ser>
        <c:dLbls>
          <c:showVal val="1"/>
        </c:dLbls>
        <c:gapWidth val="75"/>
        <c:overlap val="-5"/>
        <c:axId val="53110272"/>
        <c:axId val="53111808"/>
      </c:barChart>
      <c:catAx>
        <c:axId val="5311027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53111808"/>
        <c:crosses val="autoZero"/>
        <c:auto val="1"/>
        <c:lblAlgn val="ctr"/>
        <c:lblOffset val="100"/>
      </c:catAx>
      <c:valAx>
        <c:axId val="53111808"/>
        <c:scaling>
          <c:orientation val="minMax"/>
        </c:scaling>
        <c:delete val="1"/>
        <c:axPos val="l"/>
        <c:numFmt formatCode="General" sourceLinked="1"/>
        <c:tickLblPos val="none"/>
        <c:crossAx val="5311027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3.6221536497127046E-2"/>
          <c:y val="0.19451336001032687"/>
          <c:w val="0.43103596239014735"/>
          <c:h val="9.4523818006913243E-2"/>
        </c:manualLayout>
      </c:layout>
      <c:txPr>
        <a:bodyPr/>
        <a:lstStyle/>
        <a:p>
          <a:pPr>
            <a:defRPr sz="1600" b="1"/>
          </a:pPr>
          <a:endParaRPr lang="en-US"/>
        </a:p>
      </c:txPr>
    </c:legend>
    <c:plotVisOnly val="1"/>
  </c:chart>
  <c:spPr>
    <a:ln>
      <a:solidFill>
        <a:schemeClr val="tx2">
          <a:lumMod val="60000"/>
          <a:lumOff val="40000"/>
        </a:schemeClr>
      </a:solidFill>
    </a:ln>
  </c:sp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Wife's mother beaten</c:v>
                </c:pt>
              </c:strCache>
            </c:strRef>
          </c:tx>
          <c:dLbls>
            <c:showVal val="1"/>
          </c:dLbls>
          <c:cat>
            <c:strRef>
              <c:f>Sheet1!$B$1:$C$1</c:f>
              <c:strCache>
                <c:ptCount val="2"/>
                <c:pt idx="0">
                  <c:v>Physical violence</c:v>
                </c:pt>
                <c:pt idx="1">
                  <c:v>Sexual violence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57</c:v>
                </c:pt>
                <c:pt idx="1">
                  <c:v>12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Wife's mother not beaten</c:v>
                </c:pt>
              </c:strCache>
            </c:strRef>
          </c:tx>
          <c:dLbls>
            <c:showVal val="1"/>
          </c:dLbls>
          <c:cat>
            <c:strRef>
              <c:f>Sheet1!$B$1:$C$1</c:f>
              <c:strCache>
                <c:ptCount val="2"/>
                <c:pt idx="0">
                  <c:v>Physical violence</c:v>
                </c:pt>
                <c:pt idx="1">
                  <c:v>Sexual violence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29</c:v>
                </c:pt>
                <c:pt idx="1">
                  <c:v>6</c:v>
                </c:pt>
              </c:numCache>
            </c:numRef>
          </c:val>
        </c:ser>
        <c:dLbls>
          <c:showVal val="1"/>
        </c:dLbls>
        <c:overlap val="-25"/>
        <c:axId val="73265536"/>
        <c:axId val="73267072"/>
      </c:barChart>
      <c:catAx>
        <c:axId val="73265536"/>
        <c:scaling>
          <c:orientation val="minMax"/>
        </c:scaling>
        <c:axPos val="b"/>
        <c:majorTickMark val="none"/>
        <c:tickLblPos val="nextTo"/>
        <c:crossAx val="73267072"/>
        <c:crosses val="autoZero"/>
        <c:auto val="1"/>
        <c:lblAlgn val="ctr"/>
        <c:lblOffset val="100"/>
      </c:catAx>
      <c:valAx>
        <c:axId val="73267072"/>
        <c:scaling>
          <c:orientation val="minMax"/>
        </c:scaling>
        <c:delete val="1"/>
        <c:axPos val="l"/>
        <c:numFmt formatCode="General" sourceLinked="1"/>
        <c:tickLblPos val="none"/>
        <c:crossAx val="73265536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1600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Sheet1!$A$5</c:f>
              <c:strCache>
                <c:ptCount val="1"/>
                <c:pt idx="0">
                  <c:v>Husband's mother beaten</c:v>
                </c:pt>
              </c:strCache>
            </c:strRef>
          </c:tx>
          <c:spPr>
            <a:solidFill>
              <a:srgbClr val="92D050"/>
            </a:solidFill>
          </c:spPr>
          <c:dLbls>
            <c:showVal val="1"/>
          </c:dLbls>
          <c:cat>
            <c:strRef>
              <c:f>Sheet1!$B$4:$C$4</c:f>
              <c:strCache>
                <c:ptCount val="2"/>
                <c:pt idx="0">
                  <c:v>Physical violence</c:v>
                </c:pt>
                <c:pt idx="1">
                  <c:v>Sexual violence</c:v>
                </c:pt>
              </c:strCache>
            </c:strRef>
          </c:cat>
          <c:val>
            <c:numRef>
              <c:f>Sheet1!$B$5:$C$5</c:f>
              <c:numCache>
                <c:formatCode>General</c:formatCode>
                <c:ptCount val="2"/>
                <c:pt idx="0">
                  <c:v>43</c:v>
                </c:pt>
                <c:pt idx="1">
                  <c:v>8</c:v>
                </c:pt>
              </c:numCache>
            </c:numRef>
          </c:val>
        </c:ser>
        <c:ser>
          <c:idx val="1"/>
          <c:order val="1"/>
          <c:tx>
            <c:strRef>
              <c:f>Sheet1!$A$6</c:f>
              <c:strCache>
                <c:ptCount val="1"/>
                <c:pt idx="0">
                  <c:v>Husband's mother not beaten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dLbls>
            <c:showVal val="1"/>
          </c:dLbls>
          <c:cat>
            <c:strRef>
              <c:f>Sheet1!$B$4:$C$4</c:f>
              <c:strCache>
                <c:ptCount val="2"/>
                <c:pt idx="0">
                  <c:v>Physical violence</c:v>
                </c:pt>
                <c:pt idx="1">
                  <c:v>Sexual violence</c:v>
                </c:pt>
              </c:strCache>
            </c:strRef>
          </c:cat>
          <c:val>
            <c:numRef>
              <c:f>Sheet1!$B$6:$C$6</c:f>
              <c:numCache>
                <c:formatCode>General</c:formatCode>
                <c:ptCount val="2"/>
                <c:pt idx="0">
                  <c:v>32</c:v>
                </c:pt>
                <c:pt idx="1">
                  <c:v>7</c:v>
                </c:pt>
              </c:numCache>
            </c:numRef>
          </c:val>
        </c:ser>
        <c:dLbls>
          <c:showVal val="1"/>
        </c:dLbls>
        <c:overlap val="-25"/>
        <c:axId val="73419392"/>
        <c:axId val="73425280"/>
      </c:barChart>
      <c:catAx>
        <c:axId val="73419392"/>
        <c:scaling>
          <c:orientation val="minMax"/>
        </c:scaling>
        <c:axPos val="b"/>
        <c:majorTickMark val="none"/>
        <c:tickLblPos val="nextTo"/>
        <c:crossAx val="73425280"/>
        <c:crosses val="autoZero"/>
        <c:auto val="1"/>
        <c:lblAlgn val="ctr"/>
        <c:lblOffset val="100"/>
      </c:catAx>
      <c:valAx>
        <c:axId val="73425280"/>
        <c:scaling>
          <c:orientation val="minMax"/>
        </c:scaling>
        <c:delete val="1"/>
        <c:axPos val="l"/>
        <c:numFmt formatCode="General" sourceLinked="1"/>
        <c:tickLblPos val="none"/>
        <c:crossAx val="7341939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05"/>
          <c:y val="0"/>
          <c:w val="0.9"/>
          <c:h val="0.15939908605485209"/>
        </c:manualLayout>
      </c:layout>
      <c:txPr>
        <a:bodyPr/>
        <a:lstStyle/>
        <a:p>
          <a:pPr>
            <a:defRPr sz="1600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en-US" sz="900"/>
            </a:pPr>
            <a:r>
              <a:rPr lang="en-US" sz="2000" dirty="0" smtClean="0"/>
              <a:t>Sex </a:t>
            </a:r>
            <a:r>
              <a:rPr lang="en-US" sz="2000" dirty="0"/>
              <a:t>ratios at birth of live births</a:t>
            </a:r>
            <a:r>
              <a:rPr lang="en-US" sz="2000" baseline="0" dirty="0"/>
              <a:t> and</a:t>
            </a:r>
            <a:r>
              <a:rPr lang="en-US" sz="2000" dirty="0"/>
              <a:t> </a:t>
            </a:r>
            <a:r>
              <a:rPr lang="en-US" sz="2000" baseline="0" dirty="0"/>
              <a:t>births that have </a:t>
            </a:r>
            <a:r>
              <a:rPr lang="en-US" sz="2000" baseline="0" dirty="0" smtClean="0"/>
              <a:t>died</a:t>
            </a:r>
            <a:endParaRPr lang="en-US" sz="2000" dirty="0"/>
          </a:p>
        </c:rich>
      </c:tx>
      <c:layout/>
    </c:title>
    <c:plotArea>
      <c:layout>
        <c:manualLayout>
          <c:layoutTarget val="inner"/>
          <c:xMode val="edge"/>
          <c:yMode val="edge"/>
          <c:x val="3.4591194968553458E-2"/>
          <c:y val="0.2089869281045752"/>
          <c:w val="0.93081761006289365"/>
          <c:h val="0.57454891667953489"/>
        </c:manualLayout>
      </c:layout>
      <c:lineChart>
        <c:grouping val="standard"/>
        <c:ser>
          <c:idx val="0"/>
          <c:order val="0"/>
          <c:tx>
            <c:strRef>
              <c:f>'Fig 2.2-3'!$I$3</c:f>
              <c:strCache>
                <c:ptCount val="1"/>
                <c:pt idx="0">
                  <c:v>Live</c:v>
                </c:pt>
              </c:strCache>
            </c:strRef>
          </c:tx>
          <c:dLbls>
            <c:txPr>
              <a:bodyPr/>
              <a:lstStyle/>
              <a:p>
                <a:pPr>
                  <a:defRPr lang="en-US" sz="1600" b="1"/>
                </a:pPr>
                <a:endParaRPr lang="en-US"/>
              </a:p>
            </c:txPr>
            <c:dLblPos val="b"/>
            <c:showVal val="1"/>
          </c:dLbls>
          <c:cat>
            <c:strRef>
              <c:f>'Fig 2.2-3'!$H$4:$H$6</c:f>
              <c:strCache>
                <c:ptCount val="3"/>
                <c:pt idx="0">
                  <c:v>NFHS-1 
(1987-91)</c:v>
                </c:pt>
                <c:pt idx="1">
                  <c:v>NFHS-2 
(1993-97)</c:v>
                </c:pt>
                <c:pt idx="2">
                  <c:v>NFHS-3 
(2000-04)</c:v>
                </c:pt>
              </c:strCache>
            </c:strRef>
          </c:cat>
          <c:val>
            <c:numRef>
              <c:f>'Fig 2.2-3'!$I$4:$I$6</c:f>
              <c:numCache>
                <c:formatCode>General</c:formatCode>
                <c:ptCount val="3"/>
                <c:pt idx="0">
                  <c:v>936</c:v>
                </c:pt>
                <c:pt idx="1">
                  <c:v>931</c:v>
                </c:pt>
                <c:pt idx="2">
                  <c:v>910</c:v>
                </c:pt>
              </c:numCache>
            </c:numRef>
          </c:val>
        </c:ser>
        <c:ser>
          <c:idx val="1"/>
          <c:order val="1"/>
          <c:tx>
            <c:strRef>
              <c:f>'Fig 2.2-3'!$J$3</c:f>
              <c:strCache>
                <c:ptCount val="1"/>
                <c:pt idx="0">
                  <c:v>Dead</c:v>
                </c:pt>
              </c:strCache>
            </c:strRef>
          </c:tx>
          <c:dLbls>
            <c:dLbl>
              <c:idx val="0"/>
              <c:layout>
                <c:manualLayout>
                  <c:x val="-9.9461226437604383E-2"/>
                  <c:y val="-2.9411764705882353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6.8498489575595498E-2"/>
                  <c:y val="4.9019607843137483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4.0196602783142722E-2"/>
                  <c:y val="5.5555555555555455E-2"/>
                </c:manualLayout>
              </c:layout>
              <c:dLblPos val="r"/>
              <c:showVal val="1"/>
            </c:dLbl>
            <c:numFmt formatCode="#,##0" sourceLinked="0"/>
            <c:txPr>
              <a:bodyPr/>
              <a:lstStyle/>
              <a:p>
                <a:pPr>
                  <a:defRPr lang="en-US" sz="1600" b="1"/>
                </a:pPr>
                <a:endParaRPr lang="en-US"/>
              </a:p>
            </c:txPr>
            <c:dLblPos val="ctr"/>
            <c:showVal val="1"/>
          </c:dLbls>
          <c:cat>
            <c:strRef>
              <c:f>'Fig 2.2-3'!$H$4:$H$6</c:f>
              <c:strCache>
                <c:ptCount val="3"/>
                <c:pt idx="0">
                  <c:v>NFHS-1 
(1987-91)</c:v>
                </c:pt>
                <c:pt idx="1">
                  <c:v>NFHS-2 
(1993-97)</c:v>
                </c:pt>
                <c:pt idx="2">
                  <c:v>NFHS-3 
(2000-04)</c:v>
                </c:pt>
              </c:strCache>
            </c:strRef>
          </c:cat>
          <c:val>
            <c:numRef>
              <c:f>'Fig 2.2-3'!$J$4:$J$6</c:f>
              <c:numCache>
                <c:formatCode>General</c:formatCode>
                <c:ptCount val="3"/>
                <c:pt idx="0">
                  <c:v>991</c:v>
                </c:pt>
                <c:pt idx="1">
                  <c:v>1011</c:v>
                </c:pt>
                <c:pt idx="2">
                  <c:v>1045</c:v>
                </c:pt>
              </c:numCache>
            </c:numRef>
          </c:val>
        </c:ser>
        <c:dLbls>
          <c:showVal val="1"/>
        </c:dLbls>
        <c:marker val="1"/>
        <c:axId val="52588928"/>
        <c:axId val="52590464"/>
      </c:lineChart>
      <c:catAx>
        <c:axId val="52588928"/>
        <c:scaling>
          <c:orientation val="minMax"/>
        </c:scaling>
        <c:axPos val="b"/>
        <c:numFmt formatCode="General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lang="en-US" sz="1600" b="1"/>
            </a:pPr>
            <a:endParaRPr lang="en-US"/>
          </a:p>
        </c:txPr>
        <c:crossAx val="52590464"/>
        <c:crosses val="autoZero"/>
        <c:auto val="1"/>
        <c:lblAlgn val="ctr"/>
        <c:lblOffset val="100"/>
      </c:catAx>
      <c:valAx>
        <c:axId val="52590464"/>
        <c:scaling>
          <c:orientation val="minMax"/>
          <c:min val="850"/>
        </c:scaling>
        <c:delete val="1"/>
        <c:axPos val="l"/>
        <c:numFmt formatCode="#,##0" sourceLinked="0"/>
        <c:tickLblPos val="none"/>
        <c:crossAx val="52588928"/>
        <c:crosses val="autoZero"/>
        <c:crossBetween val="between"/>
        <c:majorUnit val="50"/>
      </c:valAx>
      <c:spPr>
        <a:ln>
          <a:solidFill>
            <a:schemeClr val="accent1">
              <a:lumMod val="60000"/>
              <a:lumOff val="40000"/>
            </a:schemeClr>
          </a:solidFill>
        </a:ln>
      </c:spPr>
    </c:plotArea>
    <c:legend>
      <c:legendPos val="b"/>
      <c:layout>
        <c:manualLayout>
          <c:xMode val="edge"/>
          <c:yMode val="edge"/>
          <c:x val="9.6613182786114013E-2"/>
          <c:y val="0.23746847820493044"/>
          <c:w val="0.41054721933343236"/>
          <c:h val="8.2792959703566468E-2"/>
        </c:manualLayout>
      </c:layout>
      <c:txPr>
        <a:bodyPr/>
        <a:lstStyle/>
        <a:p>
          <a:pPr>
            <a:defRPr lang="en-US" sz="1600" b="1"/>
          </a:pPr>
          <a:endParaRPr lang="en-US"/>
        </a:p>
      </c:txPr>
    </c:legend>
    <c:plotVisOnly val="1"/>
    <c:dispBlanksAs val="gap"/>
  </c:chart>
  <c:spPr>
    <a:ln w="19050">
      <a:solidFill>
        <a:schemeClr val="accent1">
          <a:lumMod val="60000"/>
          <a:lumOff val="40000"/>
        </a:schemeClr>
      </a:solidFill>
    </a:ln>
  </c:sp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7.3618766404199482E-2"/>
          <c:y val="0.28668904275178564"/>
          <c:w val="0.87930020900165251"/>
          <c:h val="0.56799889879789212"/>
        </c:manualLayout>
      </c:layout>
      <c:lineChart>
        <c:grouping val="standard"/>
        <c:ser>
          <c:idx val="0"/>
          <c:order val="0"/>
          <c:tx>
            <c:strRef>
              <c:f>'Fig 11.1'!$C$13</c:f>
              <c:strCache>
                <c:ptCount val="1"/>
                <c:pt idx="0">
                  <c:v>Female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dLblPos val="b"/>
            <c:showVal val="1"/>
          </c:dLbls>
          <c:cat>
            <c:strRef>
              <c:f>'Fig 11.1'!$B$14:$B$16</c:f>
              <c:strCache>
                <c:ptCount val="3"/>
                <c:pt idx="0">
                  <c:v>NFHS-1</c:v>
                </c:pt>
                <c:pt idx="1">
                  <c:v>NFHS-2</c:v>
                </c:pt>
                <c:pt idx="2">
                  <c:v>NFHS-3</c:v>
                </c:pt>
              </c:strCache>
            </c:strRef>
          </c:cat>
          <c:val>
            <c:numRef>
              <c:f>'Fig 11.1'!$C$14:$C$16</c:f>
              <c:numCache>
                <c:formatCode>0</c:formatCode>
                <c:ptCount val="3"/>
                <c:pt idx="0">
                  <c:v>34.1</c:v>
                </c:pt>
                <c:pt idx="1">
                  <c:v>38.200000000000003</c:v>
                </c:pt>
                <c:pt idx="2">
                  <c:v>41.5</c:v>
                </c:pt>
              </c:numCache>
            </c:numRef>
          </c:val>
        </c:ser>
        <c:ser>
          <c:idx val="1"/>
          <c:order val="1"/>
          <c:tx>
            <c:strRef>
              <c:f>'Fig 11.1'!$D$13</c:f>
              <c:strCache>
                <c:ptCount val="1"/>
                <c:pt idx="0">
                  <c:v>Male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dLblPos val="t"/>
            <c:showVal val="1"/>
          </c:dLbls>
          <c:cat>
            <c:strRef>
              <c:f>'Fig 11.1'!$B$14:$B$16</c:f>
              <c:strCache>
                <c:ptCount val="3"/>
                <c:pt idx="0">
                  <c:v>NFHS-1</c:v>
                </c:pt>
                <c:pt idx="1">
                  <c:v>NFHS-2</c:v>
                </c:pt>
                <c:pt idx="2">
                  <c:v>NFHS-3</c:v>
                </c:pt>
              </c:strCache>
            </c:strRef>
          </c:cat>
          <c:val>
            <c:numRef>
              <c:f>'Fig 11.1'!$D$14:$D$16</c:f>
              <c:numCache>
                <c:formatCode>0</c:formatCode>
                <c:ptCount val="3"/>
                <c:pt idx="0">
                  <c:v>36.700000000000003</c:v>
                </c:pt>
                <c:pt idx="1">
                  <c:v>40.4</c:v>
                </c:pt>
                <c:pt idx="2">
                  <c:v>45.3</c:v>
                </c:pt>
              </c:numCache>
            </c:numRef>
          </c:val>
        </c:ser>
        <c:dLbls>
          <c:showVal val="1"/>
        </c:dLbls>
        <c:marker val="1"/>
        <c:axId val="53233152"/>
        <c:axId val="53234688"/>
      </c:lineChart>
      <c:catAx>
        <c:axId val="5323315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53234688"/>
        <c:crosses val="autoZero"/>
        <c:auto val="1"/>
        <c:lblAlgn val="ctr"/>
        <c:lblOffset val="100"/>
      </c:catAx>
      <c:valAx>
        <c:axId val="53234688"/>
        <c:scaling>
          <c:orientation val="minMax"/>
          <c:max val="60"/>
          <c:min val="20"/>
        </c:scaling>
        <c:delete val="1"/>
        <c:axPos val="l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numFmt formatCode="0" sourceLinked="1"/>
        <c:tickLblPos val="none"/>
        <c:crossAx val="53233152"/>
        <c:crosses val="autoZero"/>
        <c:crossBetween val="between"/>
        <c:majorUnit val="10"/>
      </c:valAx>
      <c:spPr>
        <a:ln w="19050">
          <a:solidFill>
            <a:schemeClr val="tx2">
              <a:lumMod val="60000"/>
              <a:lumOff val="40000"/>
            </a:schemeClr>
          </a:solidFill>
        </a:ln>
      </c:spPr>
    </c:plotArea>
    <c:legend>
      <c:legendPos val="t"/>
      <c:layout>
        <c:manualLayout>
          <c:xMode val="edge"/>
          <c:yMode val="edge"/>
          <c:x val="0.23847611062506074"/>
          <c:y val="0.18420101976087741"/>
          <c:w val="0.48150170648464591"/>
          <c:h val="9.3676070760215238E-2"/>
        </c:manualLayout>
      </c:layout>
      <c:txPr>
        <a:bodyPr/>
        <a:lstStyle/>
        <a:p>
          <a:pPr>
            <a:defRPr sz="1800" b="1"/>
          </a:pPr>
          <a:endParaRPr lang="en-US"/>
        </a:p>
      </c:txPr>
    </c:legend>
    <c:plotVisOnly val="1"/>
  </c:chart>
  <c:spPr>
    <a:ln>
      <a:solidFill>
        <a:schemeClr val="tx2">
          <a:lumMod val="60000"/>
          <a:lumOff val="40000"/>
        </a:schemeClr>
      </a:solidFill>
    </a:ln>
  </c:sp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3.7769234459269871E-2"/>
          <c:y val="0.24592130085301844"/>
          <c:w val="0.89523809523809561"/>
          <c:h val="0.51464710465879349"/>
        </c:manualLayout>
      </c:layout>
      <c:barChart>
        <c:barDir val="col"/>
        <c:grouping val="clustered"/>
        <c:ser>
          <c:idx val="0"/>
          <c:order val="0"/>
          <c:tx>
            <c:strRef>
              <c:f>'Fig 11.2'!$C$5</c:f>
              <c:strCache>
                <c:ptCount val="1"/>
                <c:pt idx="0">
                  <c:v>Female</c:v>
                </c:pt>
              </c:strCache>
            </c:strRef>
          </c:tx>
          <c:dPt>
            <c:idx val="2"/>
            <c:spPr>
              <a:solidFill>
                <a:schemeClr val="accent1"/>
              </a:solidFill>
            </c:spPr>
          </c:dPt>
          <c:dLbls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showVal val="1"/>
          </c:dLbls>
          <c:cat>
            <c:multiLvlStrRef>
              <c:f>'Fig 11.2'!$A$6:$B$9</c:f>
              <c:multiLvlStrCache>
                <c:ptCount val="4"/>
                <c:lvl>
                  <c:pt idx="0">
                    <c:v>  Yes</c:v>
                  </c:pt>
                  <c:pt idx="1">
                    <c:v>  No</c:v>
                  </c:pt>
                  <c:pt idx="2">
                    <c:v>  Yes</c:v>
                  </c:pt>
                  <c:pt idx="3">
                    <c:v>  No</c:v>
                  </c:pt>
                </c:lvl>
                <c:lvl>
                  <c:pt idx="0">
                    <c:v>Emotional violence</c:v>
                  </c:pt>
                  <c:pt idx="2">
                    <c:v>Phyiscal or sexual violence</c:v>
                  </c:pt>
                </c:lvl>
              </c:multiLvlStrCache>
            </c:multiLvlStrRef>
          </c:cat>
          <c:val>
            <c:numRef>
              <c:f>'Fig 11.2'!$C$6:$C$9</c:f>
              <c:numCache>
                <c:formatCode>0</c:formatCode>
                <c:ptCount val="4"/>
                <c:pt idx="0">
                  <c:v>28.4</c:v>
                </c:pt>
                <c:pt idx="1">
                  <c:v>46.2</c:v>
                </c:pt>
                <c:pt idx="2">
                  <c:v>33.300000000000004</c:v>
                </c:pt>
                <c:pt idx="3">
                  <c:v>49.7</c:v>
                </c:pt>
              </c:numCache>
            </c:numRef>
          </c:val>
        </c:ser>
        <c:ser>
          <c:idx val="1"/>
          <c:order val="1"/>
          <c:tx>
            <c:strRef>
              <c:f>'Fig 11.2'!$D$5</c:f>
              <c:strCache>
                <c:ptCount val="1"/>
                <c:pt idx="0">
                  <c:v>Male</c:v>
                </c:pt>
              </c:strCache>
            </c:strRef>
          </c:tx>
          <c:dLbls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showVal val="1"/>
          </c:dLbls>
          <c:cat>
            <c:multiLvlStrRef>
              <c:f>'Fig 11.2'!$A$6:$B$9</c:f>
              <c:multiLvlStrCache>
                <c:ptCount val="4"/>
                <c:lvl>
                  <c:pt idx="0">
                    <c:v>  Yes</c:v>
                  </c:pt>
                  <c:pt idx="1">
                    <c:v>  No</c:v>
                  </c:pt>
                  <c:pt idx="2">
                    <c:v>  Yes</c:v>
                  </c:pt>
                  <c:pt idx="3">
                    <c:v>  No</c:v>
                  </c:pt>
                </c:lvl>
                <c:lvl>
                  <c:pt idx="0">
                    <c:v>Emotional violence</c:v>
                  </c:pt>
                  <c:pt idx="2">
                    <c:v>Phyiscal or sexual violence</c:v>
                  </c:pt>
                </c:lvl>
              </c:multiLvlStrCache>
            </c:multiLvlStrRef>
          </c:cat>
          <c:val>
            <c:numRef>
              <c:f>'Fig 11.2'!$D$6:$D$9</c:f>
              <c:numCache>
                <c:formatCode>0</c:formatCode>
                <c:ptCount val="4"/>
                <c:pt idx="0">
                  <c:v>38.200000000000003</c:v>
                </c:pt>
                <c:pt idx="1">
                  <c:v>46.4</c:v>
                </c:pt>
                <c:pt idx="2">
                  <c:v>35.800000000000004</c:v>
                </c:pt>
                <c:pt idx="3">
                  <c:v>51</c:v>
                </c:pt>
              </c:numCache>
            </c:numRef>
          </c:val>
        </c:ser>
        <c:dLbls>
          <c:showVal val="1"/>
        </c:dLbls>
        <c:gapWidth val="75"/>
        <c:overlap val="-5"/>
        <c:axId val="53154560"/>
        <c:axId val="53156096"/>
      </c:barChart>
      <c:catAx>
        <c:axId val="5315456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53156096"/>
        <c:crosses val="autoZero"/>
        <c:auto val="1"/>
        <c:lblAlgn val="ctr"/>
        <c:lblOffset val="100"/>
      </c:catAx>
      <c:valAx>
        <c:axId val="53156096"/>
        <c:scaling>
          <c:orientation val="minMax"/>
        </c:scaling>
        <c:delete val="1"/>
        <c:axPos val="l"/>
        <c:numFmt formatCode="0" sourceLinked="1"/>
        <c:tickLblPos val="none"/>
        <c:crossAx val="5315456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9.0660542432196272E-3"/>
          <c:y val="0.18205837906625327"/>
          <c:w val="0.44276003961043325"/>
          <c:h val="8.3100280568377233E-2"/>
        </c:manualLayout>
      </c:layout>
      <c:txPr>
        <a:bodyPr/>
        <a:lstStyle/>
        <a:p>
          <a:pPr>
            <a:defRPr sz="1600" b="1"/>
          </a:pPr>
          <a:endParaRPr lang="en-US"/>
        </a:p>
      </c:txPr>
    </c:legend>
    <c:plotVisOnly val="1"/>
  </c:chart>
  <c:spPr>
    <a:ln w="12700">
      <a:solidFill>
        <a:schemeClr val="tx2">
          <a:lumMod val="60000"/>
          <a:lumOff val="40000"/>
        </a:schemeClr>
      </a:solidFill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8.9869121089593565E-2"/>
          <c:y val="0.2255561589284098"/>
          <c:w val="0.86653737727228541"/>
          <c:h val="0.5942119196307355"/>
        </c:manualLayout>
      </c:layout>
      <c:lineChart>
        <c:grouping val="standard"/>
        <c:ser>
          <c:idx val="0"/>
          <c:order val="0"/>
          <c:tx>
            <c:v>Ultrasound test during pregnancy</c:v>
          </c:tx>
          <c:dLbls>
            <c:txPr>
              <a:bodyPr/>
              <a:lstStyle/>
              <a:p>
                <a:pPr>
                  <a:defRPr lang="en-US" sz="1600" b="1"/>
                </a:pPr>
                <a:endParaRPr lang="en-US"/>
              </a:p>
            </c:txPr>
            <c:dLblPos val="r"/>
            <c:showVal val="1"/>
          </c:dLbls>
          <c:cat>
            <c:strRef>
              <c:f>'Fig 2.5-6'!$B$14:$B$22</c:f>
              <c:strCache>
                <c:ptCount val="9"/>
                <c:pt idx="0">
                  <c:v>Lowest </c:v>
                </c:pt>
                <c:pt idx="2">
                  <c:v>Second</c:v>
                </c:pt>
                <c:pt idx="4">
                  <c:v>Middle</c:v>
                </c:pt>
                <c:pt idx="6">
                  <c:v>Fourth</c:v>
                </c:pt>
                <c:pt idx="8">
                  <c:v>Highest</c:v>
                </c:pt>
              </c:strCache>
            </c:strRef>
          </c:cat>
          <c:val>
            <c:numRef>
              <c:f>'Fig 2.5-6'!$J$14:$J$23</c:f>
              <c:numCache>
                <c:formatCode>General</c:formatCode>
                <c:ptCount val="10"/>
                <c:pt idx="0">
                  <c:v>859</c:v>
                </c:pt>
                <c:pt idx="2">
                  <c:v>881</c:v>
                </c:pt>
                <c:pt idx="4">
                  <c:v>905</c:v>
                </c:pt>
                <c:pt idx="6">
                  <c:v>854</c:v>
                </c:pt>
                <c:pt idx="8">
                  <c:v>818</c:v>
                </c:pt>
              </c:numCache>
            </c:numRef>
          </c:val>
        </c:ser>
        <c:ser>
          <c:idx val="1"/>
          <c:order val="1"/>
          <c:tx>
            <c:v>No ultrasound test during pregnancy</c:v>
          </c:tx>
          <c:dLbls>
            <c:txPr>
              <a:bodyPr/>
              <a:lstStyle/>
              <a:p>
                <a:pPr>
                  <a:defRPr lang="en-US" sz="1600" b="1"/>
                </a:pPr>
                <a:endParaRPr lang="en-US"/>
              </a:p>
            </c:txPr>
            <c:dLblPos val="r"/>
            <c:showVal val="1"/>
          </c:dLbls>
          <c:cat>
            <c:strRef>
              <c:f>'Fig 2.5-6'!$B$14:$B$22</c:f>
              <c:strCache>
                <c:ptCount val="9"/>
                <c:pt idx="0">
                  <c:v>Lowest </c:v>
                </c:pt>
                <c:pt idx="2">
                  <c:v>Second</c:v>
                </c:pt>
                <c:pt idx="4">
                  <c:v>Middle</c:v>
                </c:pt>
                <c:pt idx="6">
                  <c:v>Fourth</c:v>
                </c:pt>
                <c:pt idx="8">
                  <c:v>Highest</c:v>
                </c:pt>
              </c:strCache>
            </c:strRef>
          </c:cat>
          <c:val>
            <c:numRef>
              <c:f>'Fig 2.5-6'!$K$14:$K$22</c:f>
              <c:numCache>
                <c:formatCode>General</c:formatCode>
                <c:ptCount val="9"/>
                <c:pt idx="0">
                  <c:v>955</c:v>
                </c:pt>
                <c:pt idx="2">
                  <c:v>954</c:v>
                </c:pt>
                <c:pt idx="4">
                  <c:v>923</c:v>
                </c:pt>
                <c:pt idx="6">
                  <c:v>911</c:v>
                </c:pt>
                <c:pt idx="8">
                  <c:v>935</c:v>
                </c:pt>
              </c:numCache>
            </c:numRef>
          </c:val>
        </c:ser>
        <c:dLbls>
          <c:showVal val="1"/>
        </c:dLbls>
        <c:hiLowLines/>
        <c:marker val="1"/>
        <c:axId val="52107904"/>
        <c:axId val="52126464"/>
      </c:lineChart>
      <c:catAx>
        <c:axId val="5210790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lang="en-US" sz="1800"/>
                </a:pPr>
                <a:r>
                  <a:rPr lang="en-US" sz="1800"/>
                  <a:t>Wealth quintile</a:t>
                </a:r>
              </a:p>
            </c:rich>
          </c:tx>
          <c:layout>
            <c:manualLayout>
              <c:xMode val="edge"/>
              <c:yMode val="edge"/>
              <c:x val="0.38697660132910816"/>
              <c:y val="0.93540460611439291"/>
            </c:manualLayout>
          </c:layout>
        </c:title>
        <c:numFmt formatCode="@" sourceLinked="1"/>
        <c:tickLblPos val="nextTo"/>
        <c:txPr>
          <a:bodyPr rot="0"/>
          <a:lstStyle/>
          <a:p>
            <a:pPr>
              <a:defRPr lang="en-US" sz="1600" b="1"/>
            </a:pPr>
            <a:endParaRPr lang="en-US"/>
          </a:p>
        </c:txPr>
        <c:crossAx val="52126464"/>
        <c:crosses val="autoZero"/>
        <c:auto val="1"/>
        <c:lblAlgn val="ctr"/>
        <c:lblOffset val="100"/>
      </c:catAx>
      <c:valAx>
        <c:axId val="52126464"/>
        <c:scaling>
          <c:orientation val="minMax"/>
          <c:max val="1000"/>
          <c:min val="800"/>
        </c:scaling>
        <c:delete val="1"/>
        <c:axPos val="l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title>
          <c:tx>
            <c:rich>
              <a:bodyPr/>
              <a:lstStyle/>
              <a:p>
                <a:pPr>
                  <a:defRPr lang="en-US" sz="1400" b="1"/>
                </a:pPr>
                <a:r>
                  <a:rPr lang="en-US" sz="1400" b="1"/>
                  <a:t>Females per 1,000 males</a:t>
                </a:r>
              </a:p>
            </c:rich>
          </c:tx>
          <c:layout>
            <c:manualLayout>
              <c:xMode val="edge"/>
              <c:yMode val="edge"/>
              <c:x val="1.4462060485682543E-2"/>
              <c:y val="0.26438252330527762"/>
            </c:manualLayout>
          </c:layout>
        </c:title>
        <c:numFmt formatCode="#,##0" sourceLinked="0"/>
        <c:tickLblPos val="none"/>
        <c:crossAx val="52107904"/>
        <c:crosses val="autoZero"/>
        <c:crossBetween val="between"/>
        <c:majorUnit val="50"/>
      </c:valAx>
    </c:plotArea>
    <c:legend>
      <c:legendPos val="r"/>
      <c:legendEntry>
        <c:idx val="1"/>
        <c:txPr>
          <a:bodyPr/>
          <a:lstStyle/>
          <a:p>
            <a:pPr>
              <a:defRPr lang="en-US" sz="1600" b="1"/>
            </a:pPr>
            <a:endParaRPr lang="en-US"/>
          </a:p>
        </c:txPr>
      </c:legendEntry>
      <c:legendEntry>
        <c:idx val="0"/>
        <c:txPr>
          <a:bodyPr/>
          <a:lstStyle/>
          <a:p>
            <a:pPr>
              <a:defRPr lang="en-US" sz="1600" b="1"/>
            </a:pPr>
            <a:endParaRPr lang="en-US"/>
          </a:p>
        </c:txPr>
      </c:legendEntry>
      <c:layout>
        <c:manualLayout>
          <c:xMode val="edge"/>
          <c:yMode val="edge"/>
          <c:x val="8.0353857794802724E-2"/>
          <c:y val="8.6526608742873046E-2"/>
          <c:w val="0.88157551252039557"/>
          <c:h val="0.10344080912299741"/>
        </c:manualLayout>
      </c:layout>
      <c:txPr>
        <a:bodyPr/>
        <a:lstStyle/>
        <a:p>
          <a:pPr>
            <a:defRPr lang="en-US" sz="1600" b="1"/>
          </a:pPr>
          <a:endParaRPr lang="en-US"/>
        </a:p>
      </c:txPr>
    </c:legend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5.0129835841525784E-2"/>
          <c:y val="0.17305638446273713"/>
          <c:w val="0.92233963745186065"/>
          <c:h val="0.63527997653172186"/>
        </c:manualLayout>
      </c:layout>
      <c:lineChart>
        <c:grouping val="standard"/>
        <c:ser>
          <c:idx val="0"/>
          <c:order val="0"/>
          <c:tx>
            <c:strRef>
              <c:f>'Fig 2.8-10'!$H$33</c:f>
              <c:strCache>
                <c:ptCount val="1"/>
                <c:pt idx="0">
                  <c:v>Female</c:v>
                </c:pt>
              </c:strCache>
            </c:strRef>
          </c:tx>
          <c:dPt>
            <c:idx val="1"/>
            <c:marker>
              <c:spPr>
                <a:ln>
                  <a:solidFill>
                    <a:srgbClr val="4F81BD"/>
                  </a:solidFill>
                </a:ln>
              </c:spPr>
            </c:marker>
            <c:spPr>
              <a:ln>
                <a:solidFill>
                  <a:srgbClr val="4F81BD"/>
                </a:solidFill>
              </a:ln>
            </c:spPr>
          </c:dPt>
          <c:dLbls>
            <c:txPr>
              <a:bodyPr/>
              <a:lstStyle/>
              <a:p>
                <a:pPr>
                  <a:defRPr lang="en-US" sz="1800" b="1"/>
                </a:pPr>
                <a:endParaRPr lang="en-US"/>
              </a:p>
            </c:txPr>
            <c:dLblPos val="t"/>
            <c:showVal val="1"/>
          </c:dLbls>
          <c:cat>
            <c:strRef>
              <c:f>'Fig 2.8-10'!$B$34:$B$38</c:f>
              <c:strCache>
                <c:ptCount val="5"/>
                <c:pt idx="0">
                  <c:v>Lowest </c:v>
                </c:pt>
                <c:pt idx="1">
                  <c:v>Second</c:v>
                </c:pt>
                <c:pt idx="2">
                  <c:v>Middle</c:v>
                </c:pt>
                <c:pt idx="3">
                  <c:v>Fourth</c:v>
                </c:pt>
                <c:pt idx="4">
                  <c:v>Highest</c:v>
                </c:pt>
              </c:strCache>
            </c:strRef>
          </c:cat>
          <c:val>
            <c:numRef>
              <c:f>'Fig 2.8-10'!$H$34:$H$38</c:f>
              <c:numCache>
                <c:formatCode>0</c:formatCode>
                <c:ptCount val="5"/>
                <c:pt idx="0">
                  <c:v>40.700000000000003</c:v>
                </c:pt>
                <c:pt idx="1">
                  <c:v>27.5</c:v>
                </c:pt>
                <c:pt idx="2">
                  <c:v>17.7</c:v>
                </c:pt>
                <c:pt idx="3">
                  <c:v>9.2000000000000011</c:v>
                </c:pt>
                <c:pt idx="4">
                  <c:v>5.0999999999999996</c:v>
                </c:pt>
              </c:numCache>
            </c:numRef>
          </c:val>
        </c:ser>
        <c:ser>
          <c:idx val="1"/>
          <c:order val="1"/>
          <c:tx>
            <c:strRef>
              <c:f>'Fig 2.8-10'!$I$33</c:f>
              <c:strCache>
                <c:ptCount val="1"/>
                <c:pt idx="0">
                  <c:v>Male</c:v>
                </c:pt>
              </c:strCache>
            </c:strRef>
          </c:tx>
          <c:dLbls>
            <c:dLbl>
              <c:idx val="3"/>
              <c:layout>
                <c:manualLayout>
                  <c:x val="-4.0986596675415571E-2"/>
                  <c:y val="3.8394012629609696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3.8509683331003752E-3"/>
                  <c:y val="1.0816290984221493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lang="en-US" sz="1800" b="1"/>
                </a:pPr>
                <a:endParaRPr lang="en-US"/>
              </a:p>
            </c:txPr>
            <c:dLblPos val="b"/>
            <c:showVal val="1"/>
          </c:dLbls>
          <c:cat>
            <c:strRef>
              <c:f>'Fig 2.8-10'!$B$34:$B$38</c:f>
              <c:strCache>
                <c:ptCount val="5"/>
                <c:pt idx="0">
                  <c:v>Lowest </c:v>
                </c:pt>
                <c:pt idx="1">
                  <c:v>Second</c:v>
                </c:pt>
                <c:pt idx="2">
                  <c:v>Middle</c:v>
                </c:pt>
                <c:pt idx="3">
                  <c:v>Fourth</c:v>
                </c:pt>
                <c:pt idx="4">
                  <c:v>Highest</c:v>
                </c:pt>
              </c:strCache>
            </c:strRef>
          </c:cat>
          <c:val>
            <c:numRef>
              <c:f>'Fig 2.8-10'!$I$34:$I$38</c:f>
              <c:numCache>
                <c:formatCode>0</c:formatCode>
                <c:ptCount val="5"/>
                <c:pt idx="0">
                  <c:v>24.3</c:v>
                </c:pt>
                <c:pt idx="1">
                  <c:v>18</c:v>
                </c:pt>
                <c:pt idx="2">
                  <c:v>11.3</c:v>
                </c:pt>
                <c:pt idx="3">
                  <c:v>6</c:v>
                </c:pt>
                <c:pt idx="4">
                  <c:v>4.4000000000000004</c:v>
                </c:pt>
              </c:numCache>
            </c:numRef>
          </c:val>
        </c:ser>
        <c:dLbls>
          <c:showVal val="1"/>
        </c:dLbls>
        <c:marker val="1"/>
        <c:axId val="38412672"/>
        <c:axId val="38414592"/>
      </c:lineChart>
      <c:catAx>
        <c:axId val="3841267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lang="en-US" sz="1600"/>
                </a:pPr>
                <a:r>
                  <a:rPr lang="en-US" sz="1600"/>
                  <a:t>Wealth quintile</a:t>
                </a:r>
              </a:p>
            </c:rich>
          </c:tx>
          <c:layout>
            <c:manualLayout>
              <c:xMode val="edge"/>
              <c:yMode val="edge"/>
              <c:x val="0.42102649168854617"/>
              <c:y val="0.92378715036859038"/>
            </c:manualLayout>
          </c:layout>
        </c:title>
        <c:numFmt formatCode="General" sourceLinked="1"/>
        <c:majorTickMark val="none"/>
        <c:tickLblPos val="nextTo"/>
        <c:txPr>
          <a:bodyPr/>
          <a:lstStyle/>
          <a:p>
            <a:pPr>
              <a:defRPr lang="en-US" sz="1600" b="1"/>
            </a:pPr>
            <a:endParaRPr lang="en-US"/>
          </a:p>
        </c:txPr>
        <c:crossAx val="38414592"/>
        <c:crosses val="autoZero"/>
        <c:auto val="1"/>
        <c:lblAlgn val="ctr"/>
        <c:lblOffset val="100"/>
      </c:catAx>
      <c:valAx>
        <c:axId val="38414592"/>
        <c:scaling>
          <c:orientation val="minMax"/>
          <c:max val="60"/>
        </c:scaling>
        <c:delete val="1"/>
        <c:axPos val="l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numFmt formatCode="0" sourceLinked="1"/>
        <c:tickLblPos val="none"/>
        <c:crossAx val="38412672"/>
        <c:crosses val="autoZero"/>
        <c:crossBetween val="between"/>
        <c:majorUnit val="10"/>
      </c:valAx>
    </c:plotArea>
    <c:legend>
      <c:legendPos val="t"/>
      <c:layout>
        <c:manualLayout>
          <c:xMode val="edge"/>
          <c:yMode val="edge"/>
          <c:x val="0.55386859628657659"/>
          <c:y val="0.2513926870369908"/>
          <c:w val="0.42890750656167981"/>
          <c:h val="0.11109157588178425"/>
        </c:manualLayout>
      </c:layout>
      <c:txPr>
        <a:bodyPr/>
        <a:lstStyle/>
        <a:p>
          <a:pPr>
            <a:defRPr lang="en-US" sz="1800" b="1"/>
          </a:pPr>
          <a:endParaRPr lang="en-US"/>
        </a:p>
      </c:txPr>
    </c:legend>
    <c:plotVisOnly val="1"/>
    <c:dispBlanksAs val="gap"/>
  </c:chart>
  <c:spPr>
    <a:ln>
      <a:solidFill>
        <a:schemeClr val="accent1">
          <a:lumMod val="60000"/>
          <a:lumOff val="40000"/>
        </a:schemeClr>
      </a:solidFill>
    </a:ln>
  </c:sp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1.8755328218244063E-2"/>
          <c:y val="0.37726007258066735"/>
          <c:w val="0.96248934356352489"/>
          <c:h val="0.43966284415112061"/>
        </c:manualLayout>
      </c:layout>
      <c:barChart>
        <c:barDir val="col"/>
        <c:grouping val="clustered"/>
        <c:ser>
          <c:idx val="0"/>
          <c:order val="0"/>
          <c:tx>
            <c:strRef>
              <c:f>'FIG 3.1'!$A$31</c:f>
              <c:strCache>
                <c:ptCount val="1"/>
                <c:pt idx="0">
                  <c:v>Boys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Val val="1"/>
          </c:dLbls>
          <c:cat>
            <c:strRef>
              <c:f>'FIG 3.1'!$B$30:$E$30</c:f>
              <c:strCache>
                <c:ptCount val="4"/>
                <c:pt idx="0">
                  <c:v>6-17 years</c:v>
                </c:pt>
                <c:pt idx="1">
                  <c:v>6-10 years</c:v>
                </c:pt>
                <c:pt idx="2">
                  <c:v>11-14 years</c:v>
                </c:pt>
                <c:pt idx="3">
                  <c:v>15-17 years</c:v>
                </c:pt>
              </c:strCache>
            </c:strRef>
          </c:cat>
          <c:val>
            <c:numRef>
              <c:f>'FIG 3.1'!$B$31:$E$31</c:f>
              <c:numCache>
                <c:formatCode>General</c:formatCode>
                <c:ptCount val="4"/>
                <c:pt idx="0">
                  <c:v>75</c:v>
                </c:pt>
                <c:pt idx="1">
                  <c:v>85</c:v>
                </c:pt>
                <c:pt idx="2">
                  <c:v>80</c:v>
                </c:pt>
                <c:pt idx="3">
                  <c:v>49</c:v>
                </c:pt>
              </c:numCache>
            </c:numRef>
          </c:val>
        </c:ser>
        <c:ser>
          <c:idx val="1"/>
          <c:order val="1"/>
          <c:tx>
            <c:strRef>
              <c:f>'FIG 3.1'!$A$32</c:f>
              <c:strCache>
                <c:ptCount val="1"/>
                <c:pt idx="0">
                  <c:v>Girls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Val val="1"/>
          </c:dLbls>
          <c:cat>
            <c:strRef>
              <c:f>'FIG 3.1'!$B$30:$E$30</c:f>
              <c:strCache>
                <c:ptCount val="4"/>
                <c:pt idx="0">
                  <c:v>6-17 years</c:v>
                </c:pt>
                <c:pt idx="1">
                  <c:v>6-10 years</c:v>
                </c:pt>
                <c:pt idx="2">
                  <c:v>11-14 years</c:v>
                </c:pt>
                <c:pt idx="3">
                  <c:v>15-17 years</c:v>
                </c:pt>
              </c:strCache>
            </c:strRef>
          </c:cat>
          <c:val>
            <c:numRef>
              <c:f>'FIG 3.1'!$B$32:$E$32</c:f>
              <c:numCache>
                <c:formatCode>General</c:formatCode>
                <c:ptCount val="4"/>
                <c:pt idx="0">
                  <c:v>66</c:v>
                </c:pt>
                <c:pt idx="1">
                  <c:v>81</c:v>
                </c:pt>
                <c:pt idx="2">
                  <c:v>70</c:v>
                </c:pt>
                <c:pt idx="3">
                  <c:v>34</c:v>
                </c:pt>
              </c:numCache>
            </c:numRef>
          </c:val>
        </c:ser>
        <c:dLbls>
          <c:showVal val="1"/>
        </c:dLbls>
        <c:gapWidth val="75"/>
        <c:overlap val="-5"/>
        <c:axId val="38477184"/>
        <c:axId val="38524032"/>
      </c:barChart>
      <c:catAx>
        <c:axId val="3847718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38524032"/>
        <c:crosses val="autoZero"/>
        <c:auto val="1"/>
        <c:lblAlgn val="ctr"/>
        <c:lblOffset val="100"/>
      </c:catAx>
      <c:valAx>
        <c:axId val="38524032"/>
        <c:scaling>
          <c:orientation val="minMax"/>
        </c:scaling>
        <c:delete val="1"/>
        <c:axPos val="l"/>
        <c:numFmt formatCode="General" sourceLinked="1"/>
        <c:tickLblPos val="none"/>
        <c:crossAx val="3847718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4751956352678159"/>
          <c:y val="0.20360448235610007"/>
          <c:w val="0.5151017923746376"/>
          <c:h val="0.10790410818500512"/>
        </c:manualLayout>
      </c:layout>
      <c:txPr>
        <a:bodyPr/>
        <a:lstStyle/>
        <a:p>
          <a:pPr>
            <a:defRPr sz="1800" b="1"/>
          </a:pPr>
          <a:endParaRPr lang="en-US"/>
        </a:p>
      </c:txPr>
    </c:legend>
    <c:plotVisOnly val="1"/>
  </c:chart>
  <c:spPr>
    <a:ln>
      <a:solidFill>
        <a:schemeClr val="tx2">
          <a:lumMod val="60000"/>
          <a:lumOff val="40000"/>
        </a:schemeClr>
      </a:solidFill>
    </a:ln>
  </c:sp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"/>
  <c:chart>
    <c:autoTitleDeleted val="1"/>
    <c:plotArea>
      <c:layout>
        <c:manualLayout>
          <c:layoutTarget val="inner"/>
          <c:xMode val="edge"/>
          <c:yMode val="edge"/>
          <c:x val="3.9532805436906841E-2"/>
          <c:y val="0.14748578302712262"/>
          <c:w val="0.9424977375463176"/>
          <c:h val="0.66354276027996451"/>
        </c:manualLayout>
      </c:layout>
      <c:barChart>
        <c:barDir val="col"/>
        <c:grouping val="clustered"/>
        <c:ser>
          <c:idx val="0"/>
          <c:order val="0"/>
          <c:tx>
            <c:strRef>
              <c:f>'FIG 3.2'!$A$31</c:f>
              <c:strCache>
                <c:ptCount val="1"/>
                <c:pt idx="0">
                  <c:v>Male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Val val="1"/>
          </c:dLbls>
          <c:cat>
            <c:strRef>
              <c:f>'FIG 3.2'!$B$30:$D$30</c:f>
              <c:strCache>
                <c:ptCount val="3"/>
                <c:pt idx="0">
                  <c:v>6-10 years</c:v>
                </c:pt>
                <c:pt idx="1">
                  <c:v>11-14 years</c:v>
                </c:pt>
                <c:pt idx="2">
                  <c:v>15-17 years</c:v>
                </c:pt>
              </c:strCache>
            </c:strRef>
          </c:cat>
          <c:val>
            <c:numRef>
              <c:f>'FIG 3.2'!$B$31:$D$31</c:f>
              <c:numCache>
                <c:formatCode>General</c:formatCode>
                <c:ptCount val="3"/>
                <c:pt idx="0">
                  <c:v>88</c:v>
                </c:pt>
                <c:pt idx="1">
                  <c:v>83</c:v>
                </c:pt>
                <c:pt idx="2">
                  <c:v>52</c:v>
                </c:pt>
              </c:numCache>
            </c:numRef>
          </c:val>
        </c:ser>
        <c:ser>
          <c:idx val="1"/>
          <c:order val="1"/>
          <c:tx>
            <c:strRef>
              <c:f>'FIG 3.2'!$A$32</c:f>
              <c:strCache>
                <c:ptCount val="1"/>
                <c:pt idx="0">
                  <c:v>Female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Val val="1"/>
          </c:dLbls>
          <c:cat>
            <c:strRef>
              <c:f>'FIG 3.2'!$B$30:$D$30</c:f>
              <c:strCache>
                <c:ptCount val="3"/>
                <c:pt idx="0">
                  <c:v>6-10 years</c:v>
                </c:pt>
                <c:pt idx="1">
                  <c:v>11-14 years</c:v>
                </c:pt>
                <c:pt idx="2">
                  <c:v>15-17 years</c:v>
                </c:pt>
              </c:strCache>
            </c:strRef>
          </c:cat>
          <c:val>
            <c:numRef>
              <c:f>'FIG 3.2'!$B$32:$D$32</c:f>
              <c:numCache>
                <c:formatCode>General</c:formatCode>
                <c:ptCount val="3"/>
                <c:pt idx="0">
                  <c:v>88</c:v>
                </c:pt>
                <c:pt idx="1">
                  <c:v>81</c:v>
                </c:pt>
                <c:pt idx="2">
                  <c:v>51</c:v>
                </c:pt>
              </c:numCache>
            </c:numRef>
          </c:val>
        </c:ser>
        <c:dLbls>
          <c:showVal val="1"/>
        </c:dLbls>
        <c:gapWidth val="75"/>
        <c:overlap val="-5"/>
        <c:axId val="52521600"/>
        <c:axId val="52531584"/>
      </c:barChart>
      <c:catAx>
        <c:axId val="52521600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050" b="1"/>
            </a:pPr>
            <a:endParaRPr lang="en-US"/>
          </a:p>
        </c:txPr>
        <c:crossAx val="52531584"/>
        <c:crosses val="autoZero"/>
        <c:auto val="1"/>
        <c:lblAlgn val="ctr"/>
        <c:lblOffset val="100"/>
      </c:catAx>
      <c:valAx>
        <c:axId val="52531584"/>
        <c:scaling>
          <c:orientation val="minMax"/>
        </c:scaling>
        <c:delete val="1"/>
        <c:axPos val="l"/>
        <c:numFmt formatCode="General" sourceLinked="1"/>
        <c:tickLblPos val="none"/>
        <c:crossAx val="5252160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49691156548979842"/>
          <c:y val="8.3889162292213701E-2"/>
          <c:w val="0.47932330031326803"/>
          <c:h val="8.6674722475357763E-2"/>
        </c:manualLayout>
      </c:layout>
      <c:txPr>
        <a:bodyPr/>
        <a:lstStyle/>
        <a:p>
          <a:pPr>
            <a:defRPr sz="1600" b="1"/>
          </a:pPr>
          <a:endParaRPr lang="en-US"/>
        </a:p>
      </c:txPr>
    </c:legend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"/>
  <c:chart>
    <c:autoTitleDeleted val="1"/>
    <c:plotArea>
      <c:layout>
        <c:manualLayout>
          <c:layoutTarget val="inner"/>
          <c:xMode val="edge"/>
          <c:yMode val="edge"/>
          <c:x val="3.0125788084943556E-2"/>
          <c:y val="0.16258286028199964"/>
          <c:w val="0.94778066453695831"/>
          <c:h val="0.66289873649515196"/>
        </c:manualLayout>
      </c:layout>
      <c:barChart>
        <c:barDir val="col"/>
        <c:grouping val="clustered"/>
        <c:ser>
          <c:idx val="0"/>
          <c:order val="0"/>
          <c:tx>
            <c:strRef>
              <c:f>'FIG 3.2'!$A$35</c:f>
              <c:strCache>
                <c:ptCount val="1"/>
                <c:pt idx="0">
                  <c:v>Male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Val val="1"/>
          </c:dLbls>
          <c:cat>
            <c:strRef>
              <c:f>'FIG 3.2'!$B$34:$D$34</c:f>
              <c:strCache>
                <c:ptCount val="3"/>
                <c:pt idx="0">
                  <c:v>6-10 years</c:v>
                </c:pt>
                <c:pt idx="1">
                  <c:v>11-14 years</c:v>
                </c:pt>
                <c:pt idx="2">
                  <c:v>15-17 years</c:v>
                </c:pt>
              </c:strCache>
            </c:strRef>
          </c:cat>
          <c:val>
            <c:numRef>
              <c:f>'FIG 3.2'!$B$35:$D$35</c:f>
              <c:numCache>
                <c:formatCode>General</c:formatCode>
                <c:ptCount val="3"/>
                <c:pt idx="0">
                  <c:v>84</c:v>
                </c:pt>
                <c:pt idx="1">
                  <c:v>79</c:v>
                </c:pt>
                <c:pt idx="2">
                  <c:v>47</c:v>
                </c:pt>
              </c:numCache>
            </c:numRef>
          </c:val>
        </c:ser>
        <c:ser>
          <c:idx val="1"/>
          <c:order val="1"/>
          <c:tx>
            <c:strRef>
              <c:f>'FIG 3.2'!$A$36</c:f>
              <c:strCache>
                <c:ptCount val="1"/>
                <c:pt idx="0">
                  <c:v>Female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Val val="1"/>
          </c:dLbls>
          <c:cat>
            <c:strRef>
              <c:f>'FIG 3.2'!$B$34:$D$34</c:f>
              <c:strCache>
                <c:ptCount val="3"/>
                <c:pt idx="0">
                  <c:v>6-10 years</c:v>
                </c:pt>
                <c:pt idx="1">
                  <c:v>11-14 years</c:v>
                </c:pt>
                <c:pt idx="2">
                  <c:v>15-17 years</c:v>
                </c:pt>
              </c:strCache>
            </c:strRef>
          </c:cat>
          <c:val>
            <c:numRef>
              <c:f>'FIG 3.2'!$B$36:$D$36</c:f>
              <c:numCache>
                <c:formatCode>General</c:formatCode>
                <c:ptCount val="3"/>
                <c:pt idx="0">
                  <c:v>79</c:v>
                </c:pt>
                <c:pt idx="1">
                  <c:v>66</c:v>
                </c:pt>
                <c:pt idx="2">
                  <c:v>28</c:v>
                </c:pt>
              </c:numCache>
            </c:numRef>
          </c:val>
        </c:ser>
        <c:dLbls>
          <c:showVal val="1"/>
        </c:dLbls>
        <c:gapWidth val="75"/>
        <c:overlap val="-5"/>
        <c:axId val="52626560"/>
        <c:axId val="52628096"/>
      </c:barChart>
      <c:catAx>
        <c:axId val="52626560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050" b="1"/>
            </a:pPr>
            <a:endParaRPr lang="en-US"/>
          </a:p>
        </c:txPr>
        <c:crossAx val="52628096"/>
        <c:crosses val="autoZero"/>
        <c:auto val="1"/>
        <c:lblAlgn val="ctr"/>
        <c:lblOffset val="100"/>
      </c:catAx>
      <c:valAx>
        <c:axId val="52628096"/>
        <c:scaling>
          <c:orientation val="minMax"/>
        </c:scaling>
        <c:delete val="1"/>
        <c:axPos val="l"/>
        <c:numFmt formatCode="General" sourceLinked="1"/>
        <c:tickLblPos val="none"/>
        <c:crossAx val="5262656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0907014303005415"/>
          <c:y val="2.4256241225660752E-2"/>
          <c:w val="0.53852233804513228"/>
          <c:h val="8.6708300595748064E-2"/>
        </c:manualLayout>
      </c:layout>
      <c:txPr>
        <a:bodyPr/>
        <a:lstStyle/>
        <a:p>
          <a:pPr>
            <a:defRPr sz="1600" b="1"/>
          </a:pPr>
          <a:endParaRPr lang="en-US"/>
        </a:p>
      </c:txPr>
    </c:legend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4.4044044044044092E-2"/>
          <c:y val="0.32379535891346917"/>
          <c:w val="0.91191191191191157"/>
          <c:h val="0.48885712362877731"/>
        </c:manualLayout>
      </c:layout>
      <c:barChart>
        <c:barDir val="col"/>
        <c:grouping val="clustered"/>
        <c:ser>
          <c:idx val="1"/>
          <c:order val="1"/>
          <c:tx>
            <c:strRef>
              <c:f>'FIG 3.11-12'!$D$4:$D$5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chemeClr val="accent2"/>
            </a:solidFill>
          </c:spPr>
          <c:dLbls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Val val="1"/>
          </c:dLbls>
          <c:cat>
            <c:strRef>
              <c:f>'FIG 3.11-12'!$B$6:$B$8</c:f>
              <c:strCache>
                <c:ptCount val="3"/>
                <c:pt idx="0">
                  <c:v>20-29 years</c:v>
                </c:pt>
                <c:pt idx="1">
                  <c:v>30-39 years</c:v>
                </c:pt>
                <c:pt idx="2">
                  <c:v>40-49 years</c:v>
                </c:pt>
              </c:strCache>
            </c:strRef>
          </c:cat>
          <c:val>
            <c:numRef>
              <c:f>'FIG 3.11-12'!$D$6:$D$8</c:f>
              <c:numCache>
                <c:formatCode>0</c:formatCode>
                <c:ptCount val="3"/>
                <c:pt idx="0">
                  <c:v>38.769000000000013</c:v>
                </c:pt>
                <c:pt idx="1">
                  <c:v>34.349260000000001</c:v>
                </c:pt>
                <c:pt idx="2">
                  <c:v>27.844809999999999</c:v>
                </c:pt>
              </c:numCache>
            </c:numRef>
          </c:val>
        </c:ser>
        <c:dLbls>
          <c:showVal val="1"/>
        </c:dLbls>
        <c:gapWidth val="75"/>
        <c:overlap val="-5"/>
        <c:axId val="52657152"/>
        <c:axId val="52671232"/>
      </c:barChart>
      <c:lineChart>
        <c:grouping val="standard"/>
        <c:ser>
          <c:idx val="0"/>
          <c:order val="0"/>
          <c:tx>
            <c:strRef>
              <c:f>'FIG 3.11-12'!$C$4:$C$5</c:f>
              <c:strCache>
                <c:ptCount val="1"/>
                <c:pt idx="0">
                  <c:v>Women</c:v>
                </c:pt>
              </c:strCache>
            </c:strRef>
          </c:tx>
          <c:spPr>
            <a:ln w="57150"/>
          </c:spPr>
          <c:marker>
            <c:spPr>
              <a:ln w="57150"/>
            </c:spPr>
          </c:marker>
          <c:dLbls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b"/>
            <c:showVal val="1"/>
          </c:dLbls>
          <c:cat>
            <c:strRef>
              <c:f>'FIG 3.11-12'!$B$6:$B$8</c:f>
              <c:strCache>
                <c:ptCount val="3"/>
                <c:pt idx="0">
                  <c:v>20-29 years</c:v>
                </c:pt>
                <c:pt idx="1">
                  <c:v>30-39 years</c:v>
                </c:pt>
                <c:pt idx="2">
                  <c:v>40-49 years</c:v>
                </c:pt>
              </c:strCache>
            </c:strRef>
          </c:cat>
          <c:val>
            <c:numRef>
              <c:f>'FIG 3.11-12'!$C$6:$C$8</c:f>
              <c:numCache>
                <c:formatCode>0</c:formatCode>
                <c:ptCount val="3"/>
                <c:pt idx="0">
                  <c:v>27.151199999999999</c:v>
                </c:pt>
                <c:pt idx="1">
                  <c:v>18.165039999999703</c:v>
                </c:pt>
                <c:pt idx="2">
                  <c:v>13.655930000000026</c:v>
                </c:pt>
              </c:numCache>
            </c:numRef>
          </c:val>
        </c:ser>
        <c:marker val="1"/>
        <c:axId val="52657152"/>
        <c:axId val="52671232"/>
      </c:lineChart>
      <c:catAx>
        <c:axId val="5265715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52671232"/>
        <c:crosses val="autoZero"/>
        <c:auto val="1"/>
        <c:lblAlgn val="ctr"/>
        <c:lblOffset val="100"/>
      </c:catAx>
      <c:valAx>
        <c:axId val="52671232"/>
        <c:scaling>
          <c:orientation val="minMax"/>
        </c:scaling>
        <c:delete val="1"/>
        <c:axPos val="l"/>
        <c:numFmt formatCode="0" sourceLinked="1"/>
        <c:tickLblPos val="none"/>
        <c:crossAx val="5265715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5738760085544901"/>
          <c:y val="0.19842907709907109"/>
          <c:w val="0.70239071109490003"/>
          <c:h val="8.5099512702976526E-2"/>
        </c:manualLayout>
      </c:layout>
      <c:txPr>
        <a:bodyPr/>
        <a:lstStyle/>
        <a:p>
          <a:pPr>
            <a:defRPr sz="2000" b="1"/>
          </a:pPr>
          <a:endParaRPr lang="en-US"/>
        </a:p>
      </c:txPr>
    </c:legend>
    <c:plotVisOnly val="1"/>
    <c:dispBlanksAs val="gap"/>
  </c:chart>
  <c:spPr>
    <a:ln>
      <a:solidFill>
        <a:schemeClr val="tx2">
          <a:lumMod val="60000"/>
          <a:lumOff val="40000"/>
        </a:schemeClr>
      </a:solidFill>
    </a:ln>
  </c:spPr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3.3950617283950622E-2"/>
          <c:y val="0.23969763783464396"/>
          <c:w val="0.96604938271604934"/>
          <c:h val="0.47962714385770688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Women</c:v>
                </c:pt>
              </c:strCache>
            </c:strRef>
          </c:tx>
          <c:dPt>
            <c:idx val="0"/>
            <c:spPr>
              <a:solidFill>
                <a:schemeClr val="accent3"/>
              </a:solidFill>
            </c:spPr>
          </c:dPt>
          <c:dPt>
            <c:idx val="1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Lbls>
            <c:showVal val="1"/>
          </c:dLbls>
          <c:cat>
            <c:strRef>
              <c:f>Sheet1!$A$2:$A$10</c:f>
              <c:strCache>
                <c:ptCount val="9"/>
                <c:pt idx="0">
                  <c:v>Total</c:v>
                </c:pt>
                <c:pt idx="1">
                  <c:v>Urban</c:v>
                </c:pt>
                <c:pt idx="2">
                  <c:v>Rural</c:v>
                </c:pt>
                <c:pt idx="4">
                  <c:v>No education</c:v>
                </c:pt>
                <c:pt idx="5">
                  <c:v>0-4</c:v>
                </c:pt>
                <c:pt idx="6">
                  <c:v>5-9</c:v>
                </c:pt>
                <c:pt idx="7">
                  <c:v>10-11</c:v>
                </c:pt>
                <c:pt idx="8">
                  <c:v>12+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43</c:v>
                </c:pt>
                <c:pt idx="1">
                  <c:v>27</c:v>
                </c:pt>
                <c:pt idx="2">
                  <c:v>50</c:v>
                </c:pt>
                <c:pt idx="4">
                  <c:v>55</c:v>
                </c:pt>
                <c:pt idx="5">
                  <c:v>46</c:v>
                </c:pt>
                <c:pt idx="6">
                  <c:v>31</c:v>
                </c:pt>
                <c:pt idx="7">
                  <c:v>22</c:v>
                </c:pt>
                <c:pt idx="8">
                  <c:v>30</c:v>
                </c:pt>
              </c:numCache>
            </c:numRef>
          </c:val>
        </c:ser>
        <c:dLbls>
          <c:showVal val="1"/>
        </c:dLbls>
        <c:overlap val="-25"/>
        <c:axId val="60199680"/>
        <c:axId val="60201216"/>
      </c:barChart>
      <c:catAx>
        <c:axId val="60199680"/>
        <c:scaling>
          <c:orientation val="minMax"/>
        </c:scaling>
        <c:axPos val="b"/>
        <c:numFmt formatCode="General" sourceLinked="1"/>
        <c:majorTickMark val="none"/>
        <c:tickLblPos val="nextTo"/>
        <c:crossAx val="60201216"/>
        <c:crosses val="autoZero"/>
        <c:auto val="1"/>
        <c:lblAlgn val="ctr"/>
        <c:lblOffset val="100"/>
      </c:catAx>
      <c:valAx>
        <c:axId val="60201216"/>
        <c:scaling>
          <c:orientation val="minMax"/>
        </c:scaling>
        <c:delete val="1"/>
        <c:axPos val="l"/>
        <c:numFmt formatCode="General" sourceLinked="1"/>
        <c:tickLblPos val="none"/>
        <c:crossAx val="60199680"/>
        <c:crosses val="autoZero"/>
        <c:crossBetween val="between"/>
      </c:valAx>
    </c:plotArea>
    <c:plotVisOnly val="1"/>
  </c:chart>
  <c:spPr>
    <a:ln>
      <a:solidFill>
        <a:schemeClr val="tx2">
          <a:lumMod val="60000"/>
          <a:lumOff val="40000"/>
        </a:schemeClr>
      </a:solidFill>
    </a:ln>
  </c:spPr>
  <c:txPr>
    <a:bodyPr/>
    <a:lstStyle/>
    <a:p>
      <a:pPr>
        <a:defRPr sz="1800"/>
      </a:pPr>
      <a:endParaRPr lang="en-US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0.04651</cdr:y>
    </cdr:from>
    <cdr:to>
      <cdr:x>0.07143</cdr:x>
      <cdr:y>0.70855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1134007" y="1314754"/>
          <a:ext cx="2572820" cy="3048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marL="0" marR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b="1" i="1" baseline="0" dirty="0"/>
            <a:t>Females per </a:t>
          </a:r>
          <a:r>
            <a:rPr lang="en-US" sz="1400" b="1" baseline="0" dirty="0"/>
            <a:t>1,000</a:t>
          </a:r>
          <a:r>
            <a:rPr lang="en-US" sz="1400" b="1" i="1" baseline="0" dirty="0"/>
            <a:t> males </a:t>
          </a:r>
        </a:p>
        <a:p xmlns:a="http://schemas.openxmlformats.org/drawingml/2006/main">
          <a:endParaRPr lang="en-US" sz="2000" b="1" dirty="0"/>
        </a:p>
      </cdr:txBody>
    </cdr:sp>
  </cdr:relSizeAnchor>
  <cdr:relSizeAnchor xmlns:cdr="http://schemas.openxmlformats.org/drawingml/2006/chartDrawing">
    <cdr:from>
      <cdr:x>0.07143</cdr:x>
      <cdr:y>0.01587</cdr:y>
    </cdr:from>
    <cdr:to>
      <cdr:x>0.94643</cdr:x>
      <cdr:y>0.1746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04800" y="61674"/>
          <a:ext cx="3733800" cy="6168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2000" b="1" dirty="0" smtClean="0"/>
            <a:t>Sex  ratio of population age 0-6</a:t>
          </a:r>
          <a:endParaRPr lang="en-US" sz="20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0.02778</cdr:x>
      <cdr:y>0</cdr:y>
    </cdr:from>
    <cdr:to>
      <cdr:x>0.99074</cdr:x>
      <cdr:y>0.1852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28600" y="-76200"/>
          <a:ext cx="7924782" cy="809976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400" b="1" dirty="0" smtClean="0"/>
            <a:t>Child mortality: Deaths</a:t>
          </a:r>
          <a:r>
            <a:rPr lang="en-US" sz="2400" b="1" baseline="0" dirty="0" smtClean="0"/>
            <a:t> </a:t>
          </a:r>
          <a:r>
            <a:rPr lang="en-US" sz="2400" b="1" baseline="0" dirty="0"/>
            <a:t>between the ages of 1-4 years per 1,000 children surviving to age 1 year</a:t>
          </a:r>
          <a:endParaRPr lang="en-US" sz="24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0.14159</cdr:x>
      <cdr:y>0</cdr:y>
    </cdr:from>
    <cdr:to>
      <cdr:x>0.88233</cdr:x>
      <cdr:y>0.23968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19200" y="-152400"/>
          <a:ext cx="6378216" cy="9131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2800" b="1" dirty="0" smtClean="0"/>
            <a:t>Percentage  with 10+ years of education </a:t>
          </a:r>
          <a:endParaRPr lang="en-US" sz="28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0.01754</cdr:x>
      <cdr:y>0.04839</cdr:y>
    </cdr:from>
    <cdr:to>
      <cdr:x>0.12281</cdr:x>
      <cdr:y>0.20968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2400" y="228600"/>
          <a:ext cx="914400" cy="762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 smtClean="0"/>
            <a:t>Percent</a:t>
          </a:r>
          <a:endParaRPr lang="en-US" sz="16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C8579-3D3F-4B7C-B7D9-712B3EC452FE}" type="datetimeFigureOut">
              <a:rPr lang="en-US" smtClean="0"/>
              <a:pPr/>
              <a:t>9/14/2009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0B3F0D-DA79-46FF-A23B-057C98B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B3F0D-DA79-46FF-A23B-057C98B0F24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report covers all of these</a:t>
            </a:r>
            <a:r>
              <a:rPr lang="en-US" baseline="0" dirty="0" smtClean="0"/>
              <a:t> topics to provide insight into India’s progress toward meeting the twin goals of gender equality and women’s empowerment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B3F0D-DA79-46FF-A23B-057C98B0F24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B3F0D-DA79-46FF-A23B-057C98B0F24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Normal</a:t>
            </a:r>
            <a:r>
              <a:rPr lang="en-US" baseline="0" dirty="0" smtClean="0"/>
              <a:t> sex ratios between 943 and 971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B3F0D-DA79-46FF-A23B-057C98B0F24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B3F0D-DA79-46FF-A23B-057C98B0F24E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209C-CFAC-4918-B5F8-DA8B025945B3}" type="datetimeFigureOut">
              <a:rPr lang="en-US" smtClean="0"/>
              <a:pPr/>
              <a:t>9/14/2009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460F-1A46-4EC8-ABB4-4CEF7C138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209C-CFAC-4918-B5F8-DA8B025945B3}" type="datetimeFigureOut">
              <a:rPr lang="en-US" smtClean="0"/>
              <a:pPr/>
              <a:t>9/14/2009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460F-1A46-4EC8-ABB4-4CEF7C138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209C-CFAC-4918-B5F8-DA8B025945B3}" type="datetimeFigureOut">
              <a:rPr lang="en-US" smtClean="0"/>
              <a:pPr/>
              <a:t>9/14/2009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460F-1A46-4EC8-ABB4-4CEF7C138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209C-CFAC-4918-B5F8-DA8B025945B3}" type="datetimeFigureOut">
              <a:rPr lang="en-US" smtClean="0"/>
              <a:pPr/>
              <a:t>9/14/2009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460F-1A46-4EC8-ABB4-4CEF7C138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209C-CFAC-4918-B5F8-DA8B025945B3}" type="datetimeFigureOut">
              <a:rPr lang="en-US" smtClean="0"/>
              <a:pPr/>
              <a:t>9/14/2009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460F-1A46-4EC8-ABB4-4CEF7C138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209C-CFAC-4918-B5F8-DA8B025945B3}" type="datetimeFigureOut">
              <a:rPr lang="en-US" smtClean="0"/>
              <a:pPr/>
              <a:t>9/14/2009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460F-1A46-4EC8-ABB4-4CEF7C138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209C-CFAC-4918-B5F8-DA8B025945B3}" type="datetimeFigureOut">
              <a:rPr lang="en-US" smtClean="0"/>
              <a:pPr/>
              <a:t>9/14/2009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460F-1A46-4EC8-ABB4-4CEF7C138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209C-CFAC-4918-B5F8-DA8B025945B3}" type="datetimeFigureOut">
              <a:rPr lang="en-US" smtClean="0"/>
              <a:pPr/>
              <a:t>9/14/2009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460F-1A46-4EC8-ABB4-4CEF7C138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209C-CFAC-4918-B5F8-DA8B025945B3}" type="datetimeFigureOut">
              <a:rPr lang="en-US" smtClean="0"/>
              <a:pPr/>
              <a:t>9/14/2009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460F-1A46-4EC8-ABB4-4CEF7C138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209C-CFAC-4918-B5F8-DA8B025945B3}" type="datetimeFigureOut">
              <a:rPr lang="en-US" smtClean="0"/>
              <a:pPr/>
              <a:t>9/14/2009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460F-1A46-4EC8-ABB4-4CEF7C138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209C-CFAC-4918-B5F8-DA8B025945B3}" type="datetimeFigureOut">
              <a:rPr lang="en-US" smtClean="0"/>
              <a:pPr/>
              <a:t>9/14/2009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460F-1A46-4EC8-ABB4-4CEF7C138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D209C-CFAC-4918-B5F8-DA8B025945B3}" type="datetimeFigureOut">
              <a:rPr lang="en-US" smtClean="0"/>
              <a:pPr/>
              <a:t>9/14/2009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8460F-1A46-4EC8-ABB4-4CEF7C138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106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GENDER EQUALITY AND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WOMEN’S EMPOWERMENT IN INDIA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ndia Cover Insert NFHS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78000"/>
            <a:ext cx="9201150" cy="4089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5943600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Analysis of data from the 2005-06 National Family Health Survey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4800" y="2057400"/>
            <a:ext cx="8610600" cy="449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09800"/>
            <a:ext cx="8229600" cy="6858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Percentage of boys and girls attending school in the 2005-06 school year</a:t>
            </a:r>
            <a:endParaRPr lang="en-US" sz="2400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0" y="2819400"/>
          <a:ext cx="47244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4800600" y="2971800"/>
          <a:ext cx="4176395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28800" y="60198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Urban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400800" y="60960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Rural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228600" y="152400"/>
            <a:ext cx="8763000" cy="17851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169863" indent="-169863">
              <a:buFont typeface="Arial" pitchFamily="34" charset="0"/>
              <a:buChar char="•"/>
            </a:pPr>
            <a:r>
              <a:rPr lang="en-US" sz="2200" b="1" i="1" dirty="0" smtClean="0">
                <a:solidFill>
                  <a:schemeClr val="bg1"/>
                </a:solidFill>
              </a:rPr>
              <a:t>There is gender equality in school attendance in urban areas; but, in rural areas, the female disadvantage in education is marked and increases with age. </a:t>
            </a:r>
          </a:p>
          <a:p>
            <a:pPr marL="169863" indent="-169863">
              <a:buFont typeface="Arial" pitchFamily="34" charset="0"/>
              <a:buChar char="•"/>
            </a:pPr>
            <a:r>
              <a:rPr lang="en-US" sz="2200" b="1" i="1" dirty="0" smtClean="0">
                <a:solidFill>
                  <a:schemeClr val="bg1"/>
                </a:solidFill>
              </a:rPr>
              <a:t>School dropout beyond primary school is a major problem among both girls and boys.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2819400"/>
          <a:ext cx="86106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" y="152400"/>
            <a:ext cx="8610601" cy="212365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b="1" i="1" dirty="0" smtClean="0">
                <a:solidFill>
                  <a:schemeClr val="bg1"/>
                </a:solidFill>
              </a:rPr>
              <a:t>41% of women and 18% of men age 15-49 have never been to school.</a:t>
            </a:r>
          </a:p>
          <a:p>
            <a:pPr>
              <a:buFont typeface="Arial" pitchFamily="34" charset="0"/>
              <a:buChar char="•"/>
            </a:pPr>
            <a:r>
              <a:rPr lang="en-US" sz="2200" b="1" i="1" dirty="0" smtClean="0">
                <a:solidFill>
                  <a:schemeClr val="bg1"/>
                </a:solidFill>
              </a:rPr>
              <a:t>Educational attainment remains very low: Even among those age 20-24, only  27% of women and 39% of men have completed at  least 10 years of education.</a:t>
            </a:r>
          </a:p>
          <a:p>
            <a:pPr>
              <a:buFont typeface="Arial" pitchFamily="34" charset="0"/>
              <a:buChar char="•"/>
            </a:pPr>
            <a:r>
              <a:rPr lang="en-US" sz="2200" b="1" i="1" dirty="0" smtClean="0">
                <a:solidFill>
                  <a:schemeClr val="bg1"/>
                </a:solidFill>
              </a:rPr>
              <a:t>However,  the proportion with 10 or more years of education is much higher among younger cohorts than older cohorts. </a:t>
            </a:r>
            <a:endParaRPr lang="en-US" sz="22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Son Preference</a:t>
            </a:r>
          </a:p>
          <a:p>
            <a:r>
              <a:rPr lang="en-US" dirty="0" smtClean="0"/>
              <a:t>Education</a:t>
            </a:r>
          </a:p>
          <a:p>
            <a:r>
              <a:rPr lang="en-US" b="1" dirty="0" smtClean="0"/>
              <a:t>Marriage and spousal </a:t>
            </a:r>
            <a:br>
              <a:rPr lang="en-US" b="1" dirty="0" smtClean="0"/>
            </a:br>
            <a:r>
              <a:rPr lang="en-US" b="1" dirty="0" smtClean="0"/>
              <a:t>age difference</a:t>
            </a:r>
          </a:p>
          <a:p>
            <a:r>
              <a:rPr lang="en-US" dirty="0" smtClean="0"/>
              <a:t>Employment</a:t>
            </a:r>
          </a:p>
          <a:p>
            <a:r>
              <a:rPr lang="en-US" dirty="0" smtClean="0"/>
              <a:t>Female household headship</a:t>
            </a:r>
          </a:p>
          <a:p>
            <a:r>
              <a:rPr lang="en-US" dirty="0" smtClean="0"/>
              <a:t>Access to resources</a:t>
            </a:r>
          </a:p>
          <a:p>
            <a:r>
              <a:rPr lang="en-US" dirty="0" smtClean="0"/>
              <a:t>Gender relations </a:t>
            </a:r>
          </a:p>
          <a:p>
            <a:r>
              <a:rPr lang="en-US" dirty="0" err="1" smtClean="0"/>
              <a:t>Decisionmaking</a:t>
            </a:r>
            <a:endParaRPr lang="en-US" dirty="0" smtClean="0"/>
          </a:p>
          <a:p>
            <a:r>
              <a:rPr lang="en-US" dirty="0" smtClean="0"/>
              <a:t>Spousal violence</a:t>
            </a:r>
          </a:p>
          <a:p>
            <a:r>
              <a:rPr lang="en-US" dirty="0" smtClean="0"/>
              <a:t>Gender and health and nutrition outcomes for children and adults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3810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Contents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7000" y="4038600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© 2000 Todd </a:t>
            </a:r>
            <a:r>
              <a:rPr lang="en-US" sz="1100" dirty="0" err="1" smtClean="0"/>
              <a:t>Shapera</a:t>
            </a:r>
            <a:r>
              <a:rPr lang="en-US" sz="1100" dirty="0" smtClean="0"/>
              <a:t>, Courtesy of </a:t>
            </a:r>
            <a:r>
              <a:rPr lang="en-US" sz="1100" dirty="0" err="1" smtClean="0"/>
              <a:t>Photoshare</a:t>
            </a:r>
            <a:endParaRPr lang="en-US" sz="1100" dirty="0"/>
          </a:p>
        </p:txBody>
      </p:sp>
      <p:pic>
        <p:nvPicPr>
          <p:cNvPr id="8" name="Picture 7" descr="205-44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84620" y="0"/>
            <a:ext cx="2659380" cy="4005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Marriage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0"/>
            <a:ext cx="8229600" cy="40386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0"/>
            <a:r>
              <a:rPr lang="en-US" sz="2800" b="1" i="1" dirty="0" smtClean="0">
                <a:solidFill>
                  <a:schemeClr val="bg1"/>
                </a:solidFill>
              </a:rPr>
              <a:t>The median age at marriage for women age 25-49 is only 16.8 years, about six years lower than the median age at marriage for men (22.7).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lvl="0"/>
            <a:r>
              <a:rPr lang="en-US" sz="2800" b="1" i="1" dirty="0" smtClean="0">
                <a:solidFill>
                  <a:schemeClr val="bg1"/>
                </a:solidFill>
              </a:rPr>
              <a:t>In the 13 years since NFHS-1</a:t>
            </a:r>
            <a:endParaRPr lang="en-US" sz="2800" b="1" i="1" dirty="0" smtClean="0"/>
          </a:p>
          <a:p>
            <a:pPr lvl="1"/>
            <a:r>
              <a:rPr lang="en-US" sz="2400" i="1" dirty="0" smtClean="0"/>
              <a:t> </a:t>
            </a:r>
            <a:r>
              <a:rPr lang="en-US" sz="2500" b="1" i="1" dirty="0" smtClean="0"/>
              <a:t>the median age at marriage among women age 25‑49 has risen by less than one year. </a:t>
            </a:r>
          </a:p>
          <a:p>
            <a:pPr lvl="1"/>
            <a:r>
              <a:rPr lang="en-US" sz="2500" b="1" i="1" dirty="0" smtClean="0"/>
              <a:t>However, there has been </a:t>
            </a:r>
            <a:r>
              <a:rPr lang="en-US" sz="2500" b="1" i="1" u="sng" dirty="0" smtClean="0"/>
              <a:t>a one-third decline in the proportion of women age 20-24 married before age 15</a:t>
            </a:r>
            <a:r>
              <a:rPr lang="en-US" sz="2500" b="1" i="1" dirty="0" smtClean="0"/>
              <a:t>. </a:t>
            </a:r>
            <a:endParaRPr lang="en-US" sz="2500" b="1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Son Preference</a:t>
            </a:r>
          </a:p>
          <a:p>
            <a:r>
              <a:rPr lang="en-US" dirty="0" smtClean="0"/>
              <a:t>Education</a:t>
            </a:r>
          </a:p>
          <a:p>
            <a:r>
              <a:rPr lang="en-US" dirty="0" smtClean="0"/>
              <a:t>Marriage and spousal </a:t>
            </a:r>
            <a:br>
              <a:rPr lang="en-US" dirty="0" smtClean="0"/>
            </a:br>
            <a:r>
              <a:rPr lang="en-US" dirty="0" smtClean="0"/>
              <a:t>age difference</a:t>
            </a:r>
          </a:p>
          <a:p>
            <a:r>
              <a:rPr lang="en-US" b="1" dirty="0" smtClean="0"/>
              <a:t>Employment</a:t>
            </a:r>
          </a:p>
          <a:p>
            <a:r>
              <a:rPr lang="en-US" dirty="0" smtClean="0"/>
              <a:t>Female household headship</a:t>
            </a:r>
          </a:p>
          <a:p>
            <a:r>
              <a:rPr lang="en-US" dirty="0" smtClean="0"/>
              <a:t>Access to resources</a:t>
            </a:r>
          </a:p>
          <a:p>
            <a:r>
              <a:rPr lang="en-US" dirty="0" smtClean="0"/>
              <a:t>Gender relations </a:t>
            </a:r>
          </a:p>
          <a:p>
            <a:r>
              <a:rPr lang="en-US" dirty="0" err="1" smtClean="0"/>
              <a:t>Decisionmaking</a:t>
            </a:r>
            <a:endParaRPr lang="en-US" dirty="0" smtClean="0"/>
          </a:p>
          <a:p>
            <a:r>
              <a:rPr lang="en-US" dirty="0" smtClean="0"/>
              <a:t>Spousal violence</a:t>
            </a:r>
          </a:p>
          <a:p>
            <a:r>
              <a:rPr lang="en-US" dirty="0" smtClean="0"/>
              <a:t>Gender and health and nutrition outcomes for children and adults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3810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Contents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2819400"/>
            <a:ext cx="3581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© 2002 Melissa May, Courtesy of </a:t>
            </a:r>
            <a:r>
              <a:rPr lang="en-US" sz="1100" dirty="0" err="1" smtClean="0"/>
              <a:t>Photoshare</a:t>
            </a:r>
            <a:endParaRPr lang="en-US" sz="1100" dirty="0"/>
          </a:p>
        </p:txBody>
      </p:sp>
      <p:pic>
        <p:nvPicPr>
          <p:cNvPr id="7" name="Picture 6" descr="2003-218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200" y="0"/>
            <a:ext cx="4114800" cy="2752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33400" y="2743200"/>
          <a:ext cx="8229600" cy="3916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3200"/>
            <a:ext cx="8610600" cy="7620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Percentage of women employed in the 12 months before the survey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0" y="6324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Years of Education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304800" y="152400"/>
            <a:ext cx="8686800" cy="240065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169863" lvl="0" indent="-169863">
              <a:buFont typeface="Arial" pitchFamily="34" charset="0"/>
              <a:buChar char="•"/>
            </a:pPr>
            <a:r>
              <a:rPr lang="en-US" sz="2500" b="1" i="1" dirty="0" smtClean="0">
                <a:solidFill>
                  <a:schemeClr val="bg1"/>
                </a:solidFill>
              </a:rPr>
              <a:t>Women age 15-49 are about half as likely as men age 15-49 to be employed: 43% vs. 87%. </a:t>
            </a:r>
          </a:p>
          <a:p>
            <a:pPr marL="169863" lvl="0" indent="-169863">
              <a:buFont typeface="Arial" pitchFamily="34" charset="0"/>
              <a:buChar char="•"/>
            </a:pPr>
            <a:r>
              <a:rPr lang="en-US" sz="2500" b="1" i="1" dirty="0" smtClean="0">
                <a:solidFill>
                  <a:schemeClr val="bg1"/>
                </a:solidFill>
              </a:rPr>
              <a:t> Women in rural areas are more likely than women in urban areas to be employed; but the </a:t>
            </a:r>
            <a:r>
              <a:rPr lang="en-US" sz="2500" b="1" i="1" u="sng" dirty="0" smtClean="0">
                <a:solidFill>
                  <a:schemeClr val="bg1"/>
                </a:solidFill>
              </a:rPr>
              <a:t>reverse is </a:t>
            </a:r>
            <a:r>
              <a:rPr lang="en-US" sz="2500" b="1" i="1" dirty="0" smtClean="0">
                <a:solidFill>
                  <a:schemeClr val="bg1"/>
                </a:solidFill>
              </a:rPr>
              <a:t>true for men.</a:t>
            </a:r>
          </a:p>
          <a:p>
            <a:pPr marL="169863" lvl="0" indent="-169863">
              <a:buFont typeface="Arial" pitchFamily="34" charset="0"/>
              <a:buChar char="•"/>
            </a:pPr>
            <a:r>
              <a:rPr lang="en-US" sz="2500" b="1" i="1" dirty="0" smtClean="0">
                <a:solidFill>
                  <a:schemeClr val="bg1"/>
                </a:solidFill>
              </a:rPr>
              <a:t> Uneducated women are more likely to be employed than educated women. </a:t>
            </a:r>
            <a:endParaRPr lang="en-US" sz="25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685800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Employment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0"/>
            <a:r>
              <a:rPr lang="en-US" sz="2600" dirty="0" smtClean="0">
                <a:solidFill>
                  <a:schemeClr val="bg1"/>
                </a:solidFill>
              </a:rPr>
              <a:t>Most employed women </a:t>
            </a:r>
            <a:r>
              <a:rPr lang="en-US" sz="2600" u="sng" dirty="0" smtClean="0">
                <a:solidFill>
                  <a:schemeClr val="bg1"/>
                </a:solidFill>
              </a:rPr>
              <a:t>work for someone else</a:t>
            </a:r>
            <a:r>
              <a:rPr lang="en-US" sz="2600" dirty="0" smtClean="0">
                <a:solidFill>
                  <a:schemeClr val="bg1"/>
                </a:solidFill>
              </a:rPr>
              <a:t>, </a:t>
            </a:r>
            <a:r>
              <a:rPr lang="en-US" sz="2600" u="sng" dirty="0" smtClean="0">
                <a:solidFill>
                  <a:schemeClr val="bg1"/>
                </a:solidFill>
              </a:rPr>
              <a:t>away from home</a:t>
            </a:r>
            <a:r>
              <a:rPr lang="en-US" sz="2600" dirty="0" smtClean="0">
                <a:solidFill>
                  <a:schemeClr val="bg1"/>
                </a:solidFill>
              </a:rPr>
              <a:t>, and </a:t>
            </a:r>
            <a:r>
              <a:rPr lang="en-US" sz="2600" u="sng" dirty="0" smtClean="0">
                <a:solidFill>
                  <a:schemeClr val="bg1"/>
                </a:solidFill>
              </a:rPr>
              <a:t>continuously throughout the year</a:t>
            </a:r>
            <a:r>
              <a:rPr lang="en-US" sz="2600" dirty="0" smtClean="0">
                <a:solidFill>
                  <a:schemeClr val="bg1"/>
                </a:solidFill>
              </a:rPr>
              <a:t>; about one in three women </a:t>
            </a:r>
            <a:r>
              <a:rPr lang="en-US" sz="2600" u="sng" dirty="0" smtClean="0">
                <a:solidFill>
                  <a:schemeClr val="bg1"/>
                </a:solidFill>
              </a:rPr>
              <a:t>do not receive monetary compensation </a:t>
            </a:r>
            <a:r>
              <a:rPr lang="en-US" sz="2600" dirty="0" smtClean="0">
                <a:solidFill>
                  <a:schemeClr val="bg1"/>
                </a:solidFill>
              </a:rPr>
              <a:t>for their work or receive at least part of their payment in kind.</a:t>
            </a:r>
          </a:p>
          <a:p>
            <a:pPr lvl="0"/>
            <a:r>
              <a:rPr lang="en-US" sz="2600" dirty="0" smtClean="0">
                <a:solidFill>
                  <a:schemeClr val="bg1"/>
                </a:solidFill>
              </a:rPr>
              <a:t>The relationship of employment and wealth for women suggests that, for many women, employment is largely a result of economic necessity. </a:t>
            </a:r>
          </a:p>
          <a:p>
            <a:pPr lvl="0"/>
            <a:r>
              <a:rPr lang="en-US" sz="2600" dirty="0" smtClean="0">
                <a:solidFill>
                  <a:schemeClr val="bg1"/>
                </a:solidFill>
              </a:rPr>
              <a:t>Marriage is negatively associated with a woman’s likelihood of being employed and is positively associated with a man’s likelihood of being employed. </a:t>
            </a:r>
          </a:p>
          <a:p>
            <a:pPr lvl="0"/>
            <a:endParaRPr lang="en-US" sz="2600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4478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2400" b="1" i="1" dirty="0" smtClean="0">
                <a:solidFill>
                  <a:schemeClr val="bg1"/>
                </a:solidFill>
              </a:rPr>
              <a:t>Trends in the percentage of ever-married women age 15-49  who have been employed in the 12 months preceding the survey according to the characteristics of employment show a steady </a:t>
            </a:r>
            <a:r>
              <a:rPr lang="en-US" sz="2400" b="1" i="1" u="sng" dirty="0" smtClean="0">
                <a:solidFill>
                  <a:schemeClr val="bg1"/>
                </a:solidFill>
              </a:rPr>
              <a:t>but very slow</a:t>
            </a:r>
            <a:r>
              <a:rPr lang="en-US" sz="2400" b="1" i="1" dirty="0" smtClean="0">
                <a:solidFill>
                  <a:schemeClr val="bg1"/>
                </a:solidFill>
              </a:rPr>
              <a:t> increase in women’s employment.</a:t>
            </a:r>
            <a:endParaRPr lang="en-US" sz="2400" b="1" i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1828800"/>
          <a:ext cx="86868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Son Preference</a:t>
            </a:r>
          </a:p>
          <a:p>
            <a:r>
              <a:rPr lang="en-US" dirty="0" smtClean="0"/>
              <a:t>Education</a:t>
            </a:r>
          </a:p>
          <a:p>
            <a:r>
              <a:rPr lang="en-US" dirty="0" smtClean="0"/>
              <a:t>Marriage and spousal </a:t>
            </a:r>
            <a:br>
              <a:rPr lang="en-US" dirty="0" smtClean="0"/>
            </a:br>
            <a:r>
              <a:rPr lang="en-US" dirty="0" smtClean="0"/>
              <a:t>age difference</a:t>
            </a:r>
          </a:p>
          <a:p>
            <a:r>
              <a:rPr lang="en-US" dirty="0" smtClean="0"/>
              <a:t>Employment</a:t>
            </a:r>
          </a:p>
          <a:p>
            <a:r>
              <a:rPr lang="en-US" b="1" dirty="0" smtClean="0"/>
              <a:t>Female household headship</a:t>
            </a:r>
          </a:p>
          <a:p>
            <a:r>
              <a:rPr lang="en-US" dirty="0" smtClean="0"/>
              <a:t>Access to resources</a:t>
            </a:r>
          </a:p>
          <a:p>
            <a:r>
              <a:rPr lang="en-US" dirty="0" smtClean="0"/>
              <a:t>Gender relations </a:t>
            </a:r>
          </a:p>
          <a:p>
            <a:r>
              <a:rPr lang="en-US" dirty="0" err="1" smtClean="0"/>
              <a:t>Decisionmaking</a:t>
            </a:r>
            <a:endParaRPr lang="en-US" dirty="0" smtClean="0"/>
          </a:p>
          <a:p>
            <a:r>
              <a:rPr lang="en-US" dirty="0" smtClean="0"/>
              <a:t>Spousal violence</a:t>
            </a:r>
          </a:p>
          <a:p>
            <a:r>
              <a:rPr lang="en-US" dirty="0" smtClean="0"/>
              <a:t>Gender and health and nutrition outcomes for children and adults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3810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Contents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0800" y="4267200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© 1995 Gene Thiemann/Lutheran World Relief, Courtesy of </a:t>
            </a:r>
            <a:r>
              <a:rPr lang="en-US" sz="1100" dirty="0" err="1" smtClean="0"/>
              <a:t>Photoshare</a:t>
            </a:r>
            <a:endParaRPr lang="en-US" sz="1100" dirty="0"/>
          </a:p>
        </p:txBody>
      </p:sp>
      <p:pic>
        <p:nvPicPr>
          <p:cNvPr id="8" name="Picture 7" descr="3935-37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0" y="0"/>
            <a:ext cx="2743200" cy="4205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9600" cy="7620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Trends in the percentage of households headed by females</a:t>
            </a:r>
            <a:endParaRPr lang="en-US" sz="36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590800"/>
          <a:ext cx="8229600" cy="3535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304800" y="152400"/>
            <a:ext cx="8382000" cy="181588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2800" b="1" i="1" dirty="0" smtClean="0">
                <a:solidFill>
                  <a:schemeClr val="bg1"/>
                </a:solidFill>
              </a:rPr>
              <a:t>In the 13 years between NFHS-1 and NFHS-3, the proportion of households with a woman designated as the household head has risen by more than half, from 9% to 14%. 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86200"/>
            <a:ext cx="8229600" cy="2239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i="1" dirty="0" smtClean="0"/>
              <a:t>How far has India progressed toward the twin goals of gender equality and women’s empowerment? </a:t>
            </a:r>
            <a:endParaRPr lang="en-US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752600" y="381000"/>
            <a:ext cx="601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Report Objective </a:t>
            </a:r>
            <a:endParaRPr lang="en-US" sz="5400" b="1" dirty="0"/>
          </a:p>
        </p:txBody>
      </p:sp>
      <p:pic>
        <p:nvPicPr>
          <p:cNvPr id="7" name="Picture 6" descr="India Cover Insert NFHS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1371600"/>
            <a:ext cx="762000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133600"/>
          <a:ext cx="82296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33600"/>
            <a:ext cx="8229600" cy="8382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Percent distribution of households headed by males and  households headed by females by wealth quintile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228600" y="152400"/>
            <a:ext cx="8686800" cy="193899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169863" indent="-169863">
              <a:buFont typeface="Arial" pitchFamily="34" charset="0"/>
              <a:buChar char="•"/>
            </a:pPr>
            <a:r>
              <a:rPr lang="en-US" sz="2400" b="1" i="1" dirty="0" smtClean="0">
                <a:solidFill>
                  <a:schemeClr val="bg1"/>
                </a:solidFill>
              </a:rPr>
              <a:t>Female-headed households are over-represented in the lower wealth quintiles and under-represented in the highest wealth quintiles. </a:t>
            </a:r>
          </a:p>
          <a:p>
            <a:pPr marL="169863" indent="-169863">
              <a:buFont typeface="Arial" pitchFamily="34" charset="0"/>
              <a:buChar char="•"/>
            </a:pPr>
            <a:r>
              <a:rPr lang="en-US" sz="2400" b="1" i="1" dirty="0" smtClean="0">
                <a:solidFill>
                  <a:schemeClr val="bg1"/>
                </a:solidFill>
              </a:rPr>
              <a:t>The findings suggest that female-headed households are more economically vulnerable than male-headed households.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Son Preference</a:t>
            </a:r>
          </a:p>
          <a:p>
            <a:r>
              <a:rPr lang="en-US" dirty="0" smtClean="0"/>
              <a:t>Education</a:t>
            </a:r>
          </a:p>
          <a:p>
            <a:r>
              <a:rPr lang="en-US" dirty="0" smtClean="0"/>
              <a:t>Marriage and spousal </a:t>
            </a:r>
            <a:br>
              <a:rPr lang="en-US" dirty="0" smtClean="0"/>
            </a:br>
            <a:r>
              <a:rPr lang="en-US" dirty="0" smtClean="0"/>
              <a:t>age difference</a:t>
            </a:r>
          </a:p>
          <a:p>
            <a:r>
              <a:rPr lang="en-US" dirty="0" smtClean="0"/>
              <a:t>Employment</a:t>
            </a:r>
          </a:p>
          <a:p>
            <a:r>
              <a:rPr lang="en-US" dirty="0" smtClean="0"/>
              <a:t>Female household headship</a:t>
            </a:r>
          </a:p>
          <a:p>
            <a:r>
              <a:rPr lang="en-US" b="1" dirty="0" smtClean="0"/>
              <a:t>Access to resources</a:t>
            </a:r>
          </a:p>
          <a:p>
            <a:r>
              <a:rPr lang="en-US" dirty="0" smtClean="0"/>
              <a:t>Gender relations </a:t>
            </a:r>
          </a:p>
          <a:p>
            <a:r>
              <a:rPr lang="en-US" dirty="0" err="1" smtClean="0"/>
              <a:t>Decisionmaking</a:t>
            </a:r>
            <a:endParaRPr lang="en-US" dirty="0" smtClean="0"/>
          </a:p>
          <a:p>
            <a:r>
              <a:rPr lang="en-US" dirty="0" smtClean="0"/>
              <a:t>Spousal violence</a:t>
            </a:r>
          </a:p>
          <a:p>
            <a:r>
              <a:rPr lang="en-US" dirty="0" smtClean="0"/>
              <a:t>Gender and health and nutrition outcomes for children and adults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3810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Contents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200" y="2971800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© 2006 Anil </a:t>
            </a:r>
            <a:r>
              <a:rPr lang="en-US" sz="1100" dirty="0" err="1" smtClean="0"/>
              <a:t>Gulati</a:t>
            </a:r>
            <a:r>
              <a:rPr lang="en-US" sz="1100" dirty="0" smtClean="0"/>
              <a:t>, Courtesy of </a:t>
            </a:r>
            <a:r>
              <a:rPr lang="en-US" sz="1100" dirty="0" err="1" smtClean="0"/>
              <a:t>Photoshare</a:t>
            </a:r>
            <a:endParaRPr lang="en-US" sz="1100" dirty="0"/>
          </a:p>
        </p:txBody>
      </p:sp>
      <p:pic>
        <p:nvPicPr>
          <p:cNvPr id="7" name="Picture 6" descr="330-5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0"/>
            <a:ext cx="4419600" cy="2939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81000" y="2438400"/>
          <a:ext cx="8229600" cy="4144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438400"/>
            <a:ext cx="8001000" cy="762000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Sex ratio (females per 1,000 males) of the de facto household population by wealth quintile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228600" y="228600"/>
            <a:ext cx="8610600" cy="193899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112713" lvl="0" indent="-112713">
              <a:buFont typeface="Arial" pitchFamily="34" charset="0"/>
              <a:buChar char="•"/>
            </a:pPr>
            <a:r>
              <a:rPr lang="en-US" sz="2200" b="1" i="1" dirty="0" smtClean="0">
                <a:solidFill>
                  <a:schemeClr val="bg1"/>
                </a:solidFill>
              </a:rPr>
              <a:t> </a:t>
            </a:r>
            <a:r>
              <a:rPr lang="en-US" sz="2400" b="1" i="1" dirty="0" smtClean="0">
                <a:solidFill>
                  <a:schemeClr val="bg1"/>
                </a:solidFill>
              </a:rPr>
              <a:t>Since women are over-represented in the lower wealth quintiles and under-represented in the higher wealth quintiles, women have lower per capita resource access than men.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112713" lvl="0" indent="-112713">
              <a:buFont typeface="Arial" pitchFamily="34" charset="0"/>
              <a:buChar char="•"/>
            </a:pPr>
            <a:r>
              <a:rPr lang="en-US" sz="2400" b="1" i="1" dirty="0" smtClean="0">
                <a:solidFill>
                  <a:schemeClr val="bg1"/>
                </a:solidFill>
              </a:rPr>
              <a:t> An examination of sex ratios of children shows that </a:t>
            </a:r>
            <a:r>
              <a:rPr lang="en-US" sz="2400" b="1" i="1" u="sng" dirty="0" smtClean="0">
                <a:solidFill>
                  <a:schemeClr val="bg1"/>
                </a:solidFill>
              </a:rPr>
              <a:t>boys are more likely than girls</a:t>
            </a:r>
            <a:r>
              <a:rPr lang="en-US" sz="2400" b="1" i="1" dirty="0" smtClean="0">
                <a:solidFill>
                  <a:schemeClr val="bg1"/>
                </a:solidFill>
              </a:rPr>
              <a:t> to be growing up in wealthier households.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Access to Resources: Other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953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</a:rPr>
              <a:t>Women have lower access to media than men in every age group.</a:t>
            </a:r>
            <a:endParaRPr lang="en-US" sz="2800" dirty="0" smtClean="0">
              <a:solidFill>
                <a:schemeClr val="bg1"/>
              </a:solidFill>
            </a:endParaRPr>
          </a:p>
          <a:p>
            <a:pPr lvl="0"/>
            <a:r>
              <a:rPr lang="en-US" sz="2800" b="1" i="1" dirty="0" smtClean="0">
                <a:solidFill>
                  <a:schemeClr val="bg1"/>
                </a:solidFill>
              </a:rPr>
              <a:t>Women’s freedom of movement is severely curtailed: </a:t>
            </a:r>
            <a:r>
              <a:rPr lang="en-US" sz="2800" b="1" i="1" u="sng" dirty="0" smtClean="0">
                <a:solidFill>
                  <a:schemeClr val="bg1"/>
                </a:solidFill>
              </a:rPr>
              <a:t>only one in three</a:t>
            </a:r>
            <a:r>
              <a:rPr lang="en-US" sz="2800" b="1" i="1" dirty="0" smtClean="0">
                <a:solidFill>
                  <a:schemeClr val="bg1"/>
                </a:solidFill>
              </a:rPr>
              <a:t> are allowed to go alone to the market, the health centre, and outside the community.</a:t>
            </a:r>
          </a:p>
          <a:p>
            <a:pPr lvl="0"/>
            <a:r>
              <a:rPr lang="en-US" sz="2800" b="1" i="1" dirty="0" smtClean="0">
                <a:solidFill>
                  <a:schemeClr val="bg1"/>
                </a:solidFill>
              </a:rPr>
              <a:t>A majority of women do not have any money of their own that they can use as they wish. </a:t>
            </a: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b="1" i="1" u="sng" dirty="0" smtClean="0">
                <a:solidFill>
                  <a:schemeClr val="bg1"/>
                </a:solidFill>
              </a:rPr>
              <a:t>Less than one in six</a:t>
            </a:r>
            <a:r>
              <a:rPr lang="en-US" sz="2800" b="1" i="1" dirty="0" smtClean="0">
                <a:solidFill>
                  <a:schemeClr val="bg1"/>
                </a:solidFill>
              </a:rPr>
              <a:t> women have a bank or savings account that they use. </a:t>
            </a:r>
          </a:p>
          <a:p>
            <a:pPr lvl="0"/>
            <a:endParaRPr lang="en-US" sz="2800" b="1" i="1" dirty="0" smtClean="0">
              <a:solidFill>
                <a:schemeClr val="bg1"/>
              </a:solidFill>
            </a:endParaRPr>
          </a:p>
          <a:p>
            <a:pPr lvl="0"/>
            <a:endParaRPr lang="en-US" sz="2800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Son Preference</a:t>
            </a:r>
          </a:p>
          <a:p>
            <a:r>
              <a:rPr lang="en-US" dirty="0" smtClean="0"/>
              <a:t>Education</a:t>
            </a:r>
          </a:p>
          <a:p>
            <a:r>
              <a:rPr lang="en-US" dirty="0" smtClean="0"/>
              <a:t>Marriage and spousal </a:t>
            </a:r>
            <a:br>
              <a:rPr lang="en-US" dirty="0" smtClean="0"/>
            </a:br>
            <a:r>
              <a:rPr lang="en-US" dirty="0" smtClean="0"/>
              <a:t>age difference</a:t>
            </a:r>
          </a:p>
          <a:p>
            <a:r>
              <a:rPr lang="en-US" dirty="0" smtClean="0"/>
              <a:t>Employment</a:t>
            </a:r>
          </a:p>
          <a:p>
            <a:r>
              <a:rPr lang="en-US" dirty="0" smtClean="0"/>
              <a:t>Female household headship</a:t>
            </a:r>
          </a:p>
          <a:p>
            <a:r>
              <a:rPr lang="en-US" dirty="0" smtClean="0"/>
              <a:t>Access to resources</a:t>
            </a:r>
          </a:p>
          <a:p>
            <a:r>
              <a:rPr lang="en-US" b="1" dirty="0" smtClean="0"/>
              <a:t>Gender relations</a:t>
            </a:r>
          </a:p>
          <a:p>
            <a:r>
              <a:rPr lang="en-US" dirty="0" err="1" smtClean="0"/>
              <a:t>Decisionmaking</a:t>
            </a:r>
            <a:endParaRPr lang="en-US" dirty="0" smtClean="0"/>
          </a:p>
          <a:p>
            <a:r>
              <a:rPr lang="en-US" dirty="0" smtClean="0"/>
              <a:t>Spousal violence</a:t>
            </a:r>
          </a:p>
          <a:p>
            <a:r>
              <a:rPr lang="en-US" dirty="0" smtClean="0"/>
              <a:t>Gender and health and nutrition outcomes for children and adults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3810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Contents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3400" y="4191000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© 2000 Todd </a:t>
            </a:r>
            <a:r>
              <a:rPr lang="en-US" sz="1100" dirty="0" err="1" smtClean="0"/>
              <a:t>Shapera</a:t>
            </a:r>
            <a:r>
              <a:rPr lang="en-US" sz="1100" dirty="0" smtClean="0"/>
              <a:t>, Courtesy of </a:t>
            </a:r>
            <a:r>
              <a:rPr lang="en-US" sz="1100" dirty="0" err="1" smtClean="0"/>
              <a:t>Photoshare</a:t>
            </a:r>
            <a:endParaRPr lang="en-US" sz="1100" dirty="0"/>
          </a:p>
        </p:txBody>
      </p:sp>
      <p:pic>
        <p:nvPicPr>
          <p:cNvPr id="8" name="Picture 7" descr="205-50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1200" y="1"/>
            <a:ext cx="3352800" cy="2231474"/>
          </a:xfrm>
          <a:prstGeom prst="rect">
            <a:avLst/>
          </a:prstGeom>
        </p:spPr>
      </p:pic>
      <p:pic>
        <p:nvPicPr>
          <p:cNvPr id="9" name="Picture 8" descr="205-5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1981200"/>
            <a:ext cx="3327855" cy="2168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362200"/>
          <a:ext cx="82296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0"/>
            <a:ext cx="8229600" cy="914400"/>
          </a:xfrm>
        </p:spPr>
        <p:txBody>
          <a:bodyPr>
            <a:noAutofit/>
          </a:bodyPr>
          <a:lstStyle/>
          <a:p>
            <a:r>
              <a:rPr lang="en-US" sz="2000" dirty="0" smtClean="0"/>
              <a:t>Percentage of women and men age 15-49 who agree with wife beating by reason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304800" y="152400"/>
            <a:ext cx="8686800" cy="212365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169863" lvl="0" indent="-169863">
              <a:buFont typeface="Arial" pitchFamily="34" charset="0"/>
              <a:buChar char="•"/>
            </a:pPr>
            <a:r>
              <a:rPr lang="en-US" sz="2200" b="1" i="1" dirty="0" smtClean="0">
                <a:solidFill>
                  <a:schemeClr val="bg1"/>
                </a:solidFill>
              </a:rPr>
              <a:t>More than half of women and men agree with one or more reasons that justify wife beating. </a:t>
            </a:r>
          </a:p>
          <a:p>
            <a:pPr marL="169863" lvl="0" indent="-169863">
              <a:buFont typeface="Arial" pitchFamily="34" charset="0"/>
              <a:buChar char="•"/>
            </a:pPr>
            <a:r>
              <a:rPr lang="en-US" sz="2200" b="1" i="1" dirty="0" smtClean="0">
                <a:solidFill>
                  <a:schemeClr val="bg1"/>
                </a:solidFill>
              </a:rPr>
              <a:t>Both are most likely to agree that wife beating is justified if a woman disrespects her in-laws and if she neglects the house or children.</a:t>
            </a:r>
            <a:endParaRPr lang="en-US" sz="2200" dirty="0" smtClean="0">
              <a:solidFill>
                <a:schemeClr val="bg1"/>
              </a:solidFill>
            </a:endParaRPr>
          </a:p>
          <a:p>
            <a:pPr marL="169863" lvl="0" indent="-169863">
              <a:buFont typeface="Arial" pitchFamily="34" charset="0"/>
              <a:buChar char="•"/>
            </a:pPr>
            <a:r>
              <a:rPr lang="en-US" sz="2200" b="1" i="1" dirty="0" smtClean="0">
                <a:solidFill>
                  <a:schemeClr val="bg1"/>
                </a:solidFill>
              </a:rPr>
              <a:t>More than half of women agree with one or more reasons for wife beating in 19 states and more than half of men do so in 15 states.  </a:t>
            </a:r>
            <a:endParaRPr lang="en-US" sz="22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1066800"/>
          </a:xfrm>
        </p:spPr>
        <p:txBody>
          <a:bodyPr>
            <a:noAutofit/>
          </a:bodyPr>
          <a:lstStyle/>
          <a:p>
            <a:r>
              <a:rPr lang="en-US" sz="2000" dirty="0" smtClean="0"/>
              <a:t>Percentage of women and men age 15-49 who agree with all three reasons for a wife to refuse her husband sex</a:t>
            </a:r>
            <a:endParaRPr lang="en-US" sz="2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981200"/>
          <a:ext cx="82296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228600" y="228600"/>
            <a:ext cx="8686800" cy="15696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169863" lvl="0" indent="-169863">
              <a:buFont typeface="Arial" pitchFamily="34" charset="0"/>
              <a:buChar char="•"/>
            </a:pPr>
            <a:r>
              <a:rPr lang="en-US" sz="2400" b="1" i="1" dirty="0" smtClean="0">
                <a:solidFill>
                  <a:schemeClr val="bg1"/>
                </a:solidFill>
              </a:rPr>
              <a:t>The majority of women and men reject the norm that a wife should not refuse her husband sex for any reason. </a:t>
            </a:r>
          </a:p>
          <a:p>
            <a:pPr marL="169863" lvl="0" indent="-169863">
              <a:buFont typeface="Arial" pitchFamily="34" charset="0"/>
              <a:buChar char="•"/>
            </a:pPr>
            <a:r>
              <a:rPr lang="en-US" sz="2400" b="1" i="1" dirty="0" smtClean="0">
                <a:solidFill>
                  <a:schemeClr val="bg1"/>
                </a:solidFill>
              </a:rPr>
              <a:t>Notably, more than three in four also agree that a wife is justified in refusing her husband sex if she is tired or not in the mood. 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Son Preference</a:t>
            </a:r>
          </a:p>
          <a:p>
            <a:r>
              <a:rPr lang="en-US" dirty="0" smtClean="0"/>
              <a:t>Education</a:t>
            </a:r>
          </a:p>
          <a:p>
            <a:r>
              <a:rPr lang="en-US" dirty="0" smtClean="0"/>
              <a:t>Marriage and spousal </a:t>
            </a:r>
            <a:br>
              <a:rPr lang="en-US" dirty="0" smtClean="0"/>
            </a:br>
            <a:r>
              <a:rPr lang="en-US" dirty="0" smtClean="0"/>
              <a:t>age difference</a:t>
            </a:r>
          </a:p>
          <a:p>
            <a:r>
              <a:rPr lang="en-US" dirty="0" smtClean="0"/>
              <a:t>Employment</a:t>
            </a:r>
          </a:p>
          <a:p>
            <a:r>
              <a:rPr lang="en-US" dirty="0" smtClean="0"/>
              <a:t>Female household headship</a:t>
            </a:r>
          </a:p>
          <a:p>
            <a:r>
              <a:rPr lang="en-US" dirty="0" smtClean="0"/>
              <a:t>Access to resources</a:t>
            </a:r>
          </a:p>
          <a:p>
            <a:r>
              <a:rPr lang="en-US" dirty="0" smtClean="0"/>
              <a:t>Gender relations</a:t>
            </a:r>
          </a:p>
          <a:p>
            <a:r>
              <a:rPr lang="en-US" b="1" dirty="0" err="1" smtClean="0"/>
              <a:t>Decisionmaking</a:t>
            </a:r>
            <a:endParaRPr lang="en-US" b="1" dirty="0" smtClean="0"/>
          </a:p>
          <a:p>
            <a:r>
              <a:rPr lang="en-US" dirty="0" smtClean="0"/>
              <a:t>Spousal violence</a:t>
            </a:r>
          </a:p>
          <a:p>
            <a:r>
              <a:rPr lang="en-US" dirty="0" smtClean="0"/>
              <a:t>Gender and health and nutrition outcomes for children and adults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3810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Contents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0" y="2971800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© 2000 Todd </a:t>
            </a:r>
            <a:r>
              <a:rPr lang="en-US" sz="1100" dirty="0" err="1" smtClean="0"/>
              <a:t>Shapera</a:t>
            </a:r>
            <a:r>
              <a:rPr lang="en-US" sz="1100" dirty="0" smtClean="0"/>
              <a:t>, Courtesy of </a:t>
            </a:r>
            <a:r>
              <a:rPr lang="en-US" sz="1100" dirty="0" err="1" smtClean="0"/>
              <a:t>Photoshare</a:t>
            </a:r>
            <a:endParaRPr lang="en-US" sz="1100" dirty="0"/>
          </a:p>
        </p:txBody>
      </p:sp>
      <p:pic>
        <p:nvPicPr>
          <p:cNvPr id="7" name="Picture 6" descr="202-1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11197" y="0"/>
            <a:ext cx="4332803" cy="2907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00200"/>
            <a:ext cx="8229600" cy="8382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Calibri" pitchFamily="34" charset="0"/>
              </a:rPr>
              <a:t>Percentage of currently married women age 15-49 who usually make specified decisions alone or jointly</a:t>
            </a:r>
            <a:endParaRPr lang="en-US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906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228600" y="228600"/>
            <a:ext cx="8686800" cy="12003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169863" indent="-169863">
              <a:buFont typeface="Arial" pitchFamily="34" charset="0"/>
              <a:buChar char="•"/>
            </a:pPr>
            <a:r>
              <a:rPr lang="en-US" sz="2400" b="1" i="1" dirty="0" smtClean="0">
                <a:solidFill>
                  <a:schemeClr val="bg1"/>
                </a:solidFill>
              </a:rPr>
              <a:t>Women have only limited control over household decisions: </a:t>
            </a:r>
            <a:r>
              <a:rPr lang="en-US" sz="2400" b="1" i="1" u="sng" dirty="0" smtClean="0">
                <a:solidFill>
                  <a:schemeClr val="bg1"/>
                </a:solidFill>
              </a:rPr>
              <a:t>Less than two in three</a:t>
            </a:r>
            <a:r>
              <a:rPr lang="en-US" sz="2400" b="1" i="1" dirty="0" smtClean="0">
                <a:solidFill>
                  <a:schemeClr val="bg1"/>
                </a:solidFill>
              </a:rPr>
              <a:t> currently married women participate in various household decisions.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Son Preference</a:t>
            </a:r>
          </a:p>
          <a:p>
            <a:r>
              <a:rPr lang="en-US" dirty="0" smtClean="0"/>
              <a:t>Education</a:t>
            </a:r>
          </a:p>
          <a:p>
            <a:r>
              <a:rPr lang="en-US" dirty="0" smtClean="0"/>
              <a:t>Marriage and spousal </a:t>
            </a:r>
            <a:br>
              <a:rPr lang="en-US" dirty="0" smtClean="0"/>
            </a:br>
            <a:r>
              <a:rPr lang="en-US" dirty="0" smtClean="0"/>
              <a:t>age difference</a:t>
            </a:r>
          </a:p>
          <a:p>
            <a:r>
              <a:rPr lang="en-US" dirty="0" smtClean="0"/>
              <a:t>Employment</a:t>
            </a:r>
          </a:p>
          <a:p>
            <a:r>
              <a:rPr lang="en-US" dirty="0" smtClean="0"/>
              <a:t>Female household headship</a:t>
            </a:r>
          </a:p>
          <a:p>
            <a:r>
              <a:rPr lang="en-US" dirty="0" smtClean="0"/>
              <a:t>Access to resources</a:t>
            </a:r>
          </a:p>
          <a:p>
            <a:r>
              <a:rPr lang="en-US" dirty="0" smtClean="0"/>
              <a:t>Gender relations</a:t>
            </a:r>
          </a:p>
          <a:p>
            <a:r>
              <a:rPr lang="en-US" dirty="0" err="1" smtClean="0"/>
              <a:t>Decisionmaking</a:t>
            </a:r>
            <a:endParaRPr lang="en-US" dirty="0" smtClean="0"/>
          </a:p>
          <a:p>
            <a:r>
              <a:rPr lang="en-US" b="1" dirty="0" smtClean="0"/>
              <a:t>Spousal violence</a:t>
            </a:r>
          </a:p>
          <a:p>
            <a:r>
              <a:rPr lang="en-US" dirty="0" smtClean="0"/>
              <a:t>Gender and health and nutrition outcomes for children and adults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90800" y="3810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Contents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sz="3900" b="1" dirty="0" smtClean="0"/>
              <a:t>Son Preference</a:t>
            </a:r>
          </a:p>
          <a:p>
            <a:r>
              <a:rPr lang="en-US" sz="3900" dirty="0" smtClean="0"/>
              <a:t>Education</a:t>
            </a:r>
          </a:p>
          <a:p>
            <a:r>
              <a:rPr lang="en-US" sz="3900" dirty="0" smtClean="0"/>
              <a:t>Marriage and spousal age difference</a:t>
            </a:r>
          </a:p>
          <a:p>
            <a:r>
              <a:rPr lang="en-US" sz="3900" dirty="0" smtClean="0"/>
              <a:t>Employment</a:t>
            </a:r>
          </a:p>
          <a:p>
            <a:r>
              <a:rPr lang="en-US" sz="3900" dirty="0" smtClean="0"/>
              <a:t>Female household headship</a:t>
            </a:r>
          </a:p>
          <a:p>
            <a:r>
              <a:rPr lang="en-US" sz="3900" dirty="0" smtClean="0"/>
              <a:t>Access to resources</a:t>
            </a:r>
          </a:p>
          <a:p>
            <a:r>
              <a:rPr lang="en-US" sz="3900" dirty="0" smtClean="0"/>
              <a:t>Gender relations </a:t>
            </a:r>
          </a:p>
          <a:p>
            <a:r>
              <a:rPr lang="en-US" sz="3900" dirty="0" err="1" smtClean="0"/>
              <a:t>Decisionmaking</a:t>
            </a:r>
            <a:endParaRPr lang="en-US" sz="3900" dirty="0" smtClean="0"/>
          </a:p>
          <a:p>
            <a:r>
              <a:rPr lang="en-US" sz="3900" dirty="0" smtClean="0"/>
              <a:t>Spousal violence</a:t>
            </a:r>
          </a:p>
          <a:p>
            <a:r>
              <a:rPr lang="en-US" sz="3900" dirty="0" smtClean="0"/>
              <a:t>Gender and health and nutrition outcomes for children and adults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228600"/>
            <a:ext cx="617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</a:rPr>
              <a:t>To answer this question, the report provides information on the following topics:</a:t>
            </a:r>
            <a:endParaRPr lang="en-US" sz="32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 descr="2004-167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68533" y="0"/>
            <a:ext cx="2675467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81800" y="3886200"/>
            <a:ext cx="2209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© 2003 </a:t>
            </a:r>
            <a:r>
              <a:rPr lang="en-US" sz="1100" dirty="0" err="1" smtClean="0"/>
              <a:t>Pritam</a:t>
            </a:r>
            <a:r>
              <a:rPr lang="en-US" sz="1100" dirty="0" smtClean="0"/>
              <a:t> Kumar Nanda/CARE India, Courtesy of </a:t>
            </a:r>
            <a:r>
              <a:rPr lang="en-US" sz="1100" dirty="0" err="1" smtClean="0"/>
              <a:t>Photoshare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2057400"/>
          <a:ext cx="84582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0"/>
            <a:ext cx="8229600" cy="685800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Percentage of currently married women age 15-49 who have experienced spousal violence, according to type of violence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381000" y="152400"/>
            <a:ext cx="8534400" cy="15696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169863" lvl="0" indent="-169863">
              <a:buFont typeface="Arial" pitchFamily="34" charset="0"/>
              <a:buChar char="•"/>
            </a:pPr>
            <a:r>
              <a:rPr lang="en-US" sz="2400" b="1" i="1" dirty="0" smtClean="0">
                <a:solidFill>
                  <a:schemeClr val="bg1"/>
                </a:solidFill>
              </a:rPr>
              <a:t>Two in five currently married women age 15-49 have ever experienced spousal violence in their current marriage.</a:t>
            </a:r>
          </a:p>
          <a:p>
            <a:pPr marL="169863" lvl="0" indent="-169863">
              <a:buFont typeface="Arial" pitchFamily="34" charset="0"/>
              <a:buChar char="•"/>
            </a:pPr>
            <a:r>
              <a:rPr lang="en-US" sz="2400" b="1" i="1" dirty="0" smtClean="0">
                <a:solidFill>
                  <a:schemeClr val="bg1"/>
                </a:solidFill>
              </a:rPr>
              <a:t>Among women who have ever experienced such violence, more than two in three have experienced violence in the past year. 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990600"/>
          </a:xfrm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dirty="0" smtClean="0"/>
              <a:t>Spousal Violence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610600" cy="4953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lvl="0"/>
            <a:r>
              <a:rPr lang="en-US" sz="2800" b="1" i="1" dirty="0" smtClean="0">
                <a:solidFill>
                  <a:schemeClr val="bg1"/>
                </a:solidFill>
              </a:rPr>
              <a:t>Women who report </a:t>
            </a:r>
            <a:r>
              <a:rPr lang="en-US" sz="2800" b="1" i="1" u="sng" dirty="0" smtClean="0">
                <a:solidFill>
                  <a:schemeClr val="bg1"/>
                </a:solidFill>
              </a:rPr>
              <a:t>both physical and sexual violence </a:t>
            </a:r>
            <a:r>
              <a:rPr lang="en-US" sz="2800" b="1" i="1" dirty="0" smtClean="0">
                <a:solidFill>
                  <a:schemeClr val="bg1"/>
                </a:solidFill>
              </a:rPr>
              <a:t>are more likely to have injuries and experience more severe forms of physical violence than women who have experienced physical but not sexual violence.</a:t>
            </a: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b="1" i="1" dirty="0" smtClean="0">
                <a:solidFill>
                  <a:schemeClr val="bg1"/>
                </a:solidFill>
              </a:rPr>
              <a:t>Women who make household decisions </a:t>
            </a:r>
            <a:r>
              <a:rPr lang="en-US" sz="2800" b="1" i="1" u="sng" dirty="0" smtClean="0">
                <a:solidFill>
                  <a:schemeClr val="bg1"/>
                </a:solidFill>
              </a:rPr>
              <a:t>jointly</a:t>
            </a:r>
            <a:r>
              <a:rPr lang="en-US" sz="2800" b="1" i="1" dirty="0" smtClean="0">
                <a:solidFill>
                  <a:schemeClr val="bg1"/>
                </a:solidFill>
              </a:rPr>
              <a:t> with their husbands are less likely to experience spousal violence than women who do not.</a:t>
            </a:r>
            <a:r>
              <a:rPr lang="en-US" sz="2800" b="1" i="1" dirty="0" smtClean="0"/>
              <a:t> </a:t>
            </a:r>
          </a:p>
          <a:p>
            <a:r>
              <a:rPr lang="en-US" sz="2800" b="1" i="1" dirty="0" smtClean="0">
                <a:solidFill>
                  <a:schemeClr val="bg1"/>
                </a:solidFill>
              </a:rPr>
              <a:t>Higher education and wealth lower women’s risk of spousal violence; and husbands’ consumption of alcohol significantly increases the risk.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3276600"/>
          <a:ext cx="4800600" cy="3382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4343400" y="3352800"/>
          <a:ext cx="4800600" cy="3306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/>
          <p:cNvCxnSpPr/>
          <p:nvPr/>
        </p:nvCxnSpPr>
        <p:spPr>
          <a:xfrm rot="5400000" flipH="1" flipV="1">
            <a:off x="3429000" y="4800600"/>
            <a:ext cx="2438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04800" y="152400"/>
            <a:ext cx="8610600" cy="23083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There is a very strong intergenerational effect of violence:</a:t>
            </a:r>
          </a:p>
          <a:p>
            <a:r>
              <a:rPr lang="en-US" sz="2400" b="1" i="1" dirty="0" smtClean="0">
                <a:solidFill>
                  <a:schemeClr val="bg1"/>
                </a:solidFill>
              </a:rPr>
              <a:t>--Women are twice as likely to have experienced violence if their mother experienced spousal violence than if she did not.</a:t>
            </a:r>
            <a:br>
              <a:rPr lang="en-US" sz="2400" b="1" i="1" dirty="0" smtClean="0">
                <a:solidFill>
                  <a:schemeClr val="bg1"/>
                </a:solidFill>
              </a:rPr>
            </a:br>
            <a:r>
              <a:rPr lang="en-US" sz="2400" b="1" i="1" dirty="0" smtClean="0">
                <a:solidFill>
                  <a:schemeClr val="bg1"/>
                </a:solidFill>
              </a:rPr>
              <a:t>--They are also more likely to experience violence if their husbands’ mother experienced spousal violence than if she did not, </a:t>
            </a:r>
            <a:r>
              <a:rPr lang="en-US" sz="2400" b="1" i="1" u="sng" dirty="0" smtClean="0">
                <a:solidFill>
                  <a:schemeClr val="bg1"/>
                </a:solidFill>
              </a:rPr>
              <a:t>although this effect is smaller</a:t>
            </a:r>
            <a:r>
              <a:rPr lang="en-US" sz="2400" b="1" i="1" dirty="0" smtClean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2667000"/>
            <a:ext cx="8156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Percent of currently married women who have experienced spousal violence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Son Preference</a:t>
            </a:r>
          </a:p>
          <a:p>
            <a:r>
              <a:rPr lang="en-US" dirty="0" smtClean="0"/>
              <a:t>Education</a:t>
            </a:r>
          </a:p>
          <a:p>
            <a:r>
              <a:rPr lang="en-US" dirty="0" smtClean="0"/>
              <a:t>Marriage and spousal </a:t>
            </a:r>
            <a:br>
              <a:rPr lang="en-US" dirty="0" smtClean="0"/>
            </a:br>
            <a:r>
              <a:rPr lang="en-US" dirty="0" smtClean="0"/>
              <a:t>age difference</a:t>
            </a:r>
          </a:p>
          <a:p>
            <a:r>
              <a:rPr lang="en-US" dirty="0" smtClean="0"/>
              <a:t>Employment</a:t>
            </a:r>
          </a:p>
          <a:p>
            <a:r>
              <a:rPr lang="en-US" dirty="0" smtClean="0"/>
              <a:t>Female household headship</a:t>
            </a:r>
          </a:p>
          <a:p>
            <a:r>
              <a:rPr lang="en-US" dirty="0" smtClean="0"/>
              <a:t>Access to resources</a:t>
            </a:r>
          </a:p>
          <a:p>
            <a:r>
              <a:rPr lang="en-US" dirty="0" smtClean="0"/>
              <a:t>Gender relations</a:t>
            </a:r>
          </a:p>
          <a:p>
            <a:r>
              <a:rPr lang="en-US" dirty="0" err="1" smtClean="0"/>
              <a:t>Decisionmaking</a:t>
            </a:r>
            <a:endParaRPr lang="en-US" dirty="0" smtClean="0"/>
          </a:p>
          <a:p>
            <a:r>
              <a:rPr lang="en-US" dirty="0" smtClean="0"/>
              <a:t>Spousal violence</a:t>
            </a:r>
          </a:p>
          <a:p>
            <a:r>
              <a:rPr lang="en-US" b="1" dirty="0" smtClean="0"/>
              <a:t>Gender and health and nutrition outcomes for children and adults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3810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Contents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0" y="2971800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© 2005 Dr. </a:t>
            </a:r>
            <a:r>
              <a:rPr lang="en-US" sz="1100" dirty="0" err="1" smtClean="0"/>
              <a:t>Sanjeev</a:t>
            </a:r>
            <a:r>
              <a:rPr lang="en-US" sz="1100" dirty="0" smtClean="0"/>
              <a:t> </a:t>
            </a:r>
            <a:r>
              <a:rPr lang="en-US" sz="1100" dirty="0" err="1" smtClean="0"/>
              <a:t>Badiger</a:t>
            </a:r>
            <a:r>
              <a:rPr lang="en-US" sz="1100" dirty="0" smtClean="0"/>
              <a:t>, Courtesy of </a:t>
            </a:r>
            <a:r>
              <a:rPr lang="en-US" sz="1100" dirty="0" err="1" smtClean="0"/>
              <a:t>Photoshare</a:t>
            </a:r>
            <a:endParaRPr lang="en-US" sz="1100" dirty="0"/>
          </a:p>
        </p:txBody>
      </p:sp>
      <p:pic>
        <p:nvPicPr>
          <p:cNvPr id="8" name="Picture 7" descr="294-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42560" y="0"/>
            <a:ext cx="3901440" cy="2926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14478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225425" indent="-225425" algn="l">
              <a:buFont typeface="Arial" pitchFamily="34" charset="0"/>
              <a:buChar char="•"/>
            </a:pPr>
            <a:r>
              <a:rPr lang="en-US" sz="3200" i="1" dirty="0" smtClean="0">
                <a:solidFill>
                  <a:schemeClr val="bg1"/>
                </a:solidFill>
              </a:rPr>
              <a:t>Girls are somewhat less likely than boys to be fully immunized; and this gender differential has  persisted since NFHS-1.</a:t>
            </a:r>
            <a:endParaRPr lang="en-US" sz="3200" i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8288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0" y="1905000"/>
            <a:ext cx="777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Percentage of children age 12-23 months who are fully immunized</a:t>
            </a:r>
            <a:endParaRPr lang="en-US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Gender and Full Immunization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0"/>
            <a:r>
              <a:rPr lang="en-US" sz="2800" b="1" i="1" dirty="0" smtClean="0">
                <a:solidFill>
                  <a:schemeClr val="bg1"/>
                </a:solidFill>
              </a:rPr>
              <a:t>The gender differential in full immunization is evident even when mothers’ education and household wealth are controlled for. </a:t>
            </a:r>
            <a:endParaRPr lang="en-US" sz="2800" dirty="0" smtClean="0">
              <a:solidFill>
                <a:schemeClr val="bg1"/>
              </a:solidFill>
            </a:endParaRPr>
          </a:p>
          <a:p>
            <a:pPr lvl="0"/>
            <a:r>
              <a:rPr lang="en-US" sz="2800" b="1" i="1" dirty="0" smtClean="0">
                <a:solidFill>
                  <a:schemeClr val="bg1"/>
                </a:solidFill>
              </a:rPr>
              <a:t>Children’s likelihood of being fully immunized increases with mothers’ education; but when a mother is highly educated, girls benefit more than boys.</a:t>
            </a:r>
            <a:endParaRPr lang="en-US" sz="2800" dirty="0" smtClean="0">
              <a:solidFill>
                <a:schemeClr val="bg1"/>
              </a:solidFill>
            </a:endParaRPr>
          </a:p>
          <a:p>
            <a:pPr lvl="0"/>
            <a:r>
              <a:rPr lang="en-US" sz="2800" b="1" i="1" dirty="0" smtClean="0">
                <a:solidFill>
                  <a:schemeClr val="bg1"/>
                </a:solidFill>
              </a:rPr>
              <a:t>Having a mother who mainly alone decides the use of her husband’s earnings increases a girl’s but not a boy’s likelihood of being fully immunized.</a:t>
            </a:r>
          </a:p>
          <a:p>
            <a:pPr lvl="0"/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4478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2400" b="1" i="1" dirty="0" smtClean="0">
                <a:solidFill>
                  <a:schemeClr val="bg1"/>
                </a:solidFill>
              </a:rPr>
              <a:t>A mother’s experience of different types of spousal violence lowers the likelihood of both girls and boys being fully immunized; however, the disadvantage is greater for girls than for boys.</a:t>
            </a:r>
            <a:endParaRPr lang="en-US" sz="3200" b="1" i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752600"/>
          <a:ext cx="82296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5800" y="1752600"/>
            <a:ext cx="777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Percentage of children age 12-23 months who are fully immunized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lvl="0"/>
            <a:r>
              <a:rPr lang="en-US" sz="2400" b="1" i="1" dirty="0" smtClean="0">
                <a:solidFill>
                  <a:schemeClr val="bg1"/>
                </a:solidFill>
              </a:rPr>
              <a:t>More than one in three women and men age 15-49 are too thin (BMI&lt;18.5). </a:t>
            </a:r>
          </a:p>
          <a:p>
            <a:pPr lvl="0"/>
            <a:r>
              <a:rPr lang="en-US" sz="2400" b="1" i="1" dirty="0" smtClean="0">
                <a:solidFill>
                  <a:schemeClr val="bg1"/>
                </a:solidFill>
              </a:rPr>
              <a:t>Among couples, wives are more likely than husbands to be too thin.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0"/>
            <a:r>
              <a:rPr lang="en-US" sz="2400" b="1" i="1" dirty="0" smtClean="0">
                <a:solidFill>
                  <a:schemeClr val="bg1"/>
                </a:solidFill>
              </a:rPr>
              <a:t>Controlling for wealth and education, factors that increase the likelihood of a woman being undernourished: </a:t>
            </a:r>
          </a:p>
          <a:p>
            <a:pPr lvl="1"/>
            <a:r>
              <a:rPr lang="en-US" sz="2200" b="1" i="1" dirty="0" smtClean="0"/>
              <a:t>employment</a:t>
            </a:r>
          </a:p>
          <a:p>
            <a:pPr lvl="1"/>
            <a:r>
              <a:rPr lang="en-US" sz="2200" b="1" i="1" dirty="0" smtClean="0"/>
              <a:t>not having a main say in decisions about large household purchases</a:t>
            </a:r>
          </a:p>
          <a:p>
            <a:pPr lvl="1"/>
            <a:r>
              <a:rPr lang="en-US" sz="2200" b="1" i="1" dirty="0" smtClean="0"/>
              <a:t>experience of spousal physical or sexual violence</a:t>
            </a:r>
          </a:p>
          <a:p>
            <a:pPr lvl="0"/>
            <a:r>
              <a:rPr lang="en-US" sz="2400" b="1" i="1" dirty="0" smtClean="0">
                <a:solidFill>
                  <a:schemeClr val="bg1"/>
                </a:solidFill>
              </a:rPr>
              <a:t>However, </a:t>
            </a:r>
            <a:r>
              <a:rPr lang="en-US" sz="2400" b="1" i="1" u="sng" dirty="0" smtClean="0">
                <a:solidFill>
                  <a:schemeClr val="bg1"/>
                </a:solidFill>
              </a:rPr>
              <a:t>women who have the main say alone on the use of their earnings</a:t>
            </a:r>
            <a:r>
              <a:rPr lang="en-US" sz="2400" b="1" i="1" dirty="0" smtClean="0">
                <a:solidFill>
                  <a:schemeClr val="bg1"/>
                </a:solidFill>
              </a:rPr>
              <a:t> are less likely to be too thin than other employed women.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ln w="127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200" b="1" dirty="0" smtClean="0"/>
              <a:t>Gender and Adult Nutrition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4958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0"/>
            <a:r>
              <a:rPr lang="en-US" b="1" i="1" dirty="0" smtClean="0">
                <a:solidFill>
                  <a:schemeClr val="bg1"/>
                </a:solidFill>
              </a:rPr>
              <a:t>Controlling for number of children ever born and other relevant factors, the likelihood of women using a modern contraceptive method is </a:t>
            </a:r>
            <a:endParaRPr lang="en-US" sz="2800" dirty="0" smtClean="0">
              <a:solidFill>
                <a:schemeClr val="bg1"/>
              </a:solidFill>
            </a:endParaRPr>
          </a:p>
          <a:p>
            <a:pPr lvl="1"/>
            <a:r>
              <a:rPr lang="en-US" b="1" i="1" u="sng" dirty="0" smtClean="0"/>
              <a:t>higher</a:t>
            </a:r>
            <a:r>
              <a:rPr lang="en-US" b="1" i="1" dirty="0" smtClean="0"/>
              <a:t>  for women who are employed for cash and for women who make decisions mainly alone about large household purchases.</a:t>
            </a:r>
            <a:endParaRPr lang="en-US" sz="2400" dirty="0" smtClean="0"/>
          </a:p>
          <a:p>
            <a:pPr lvl="1"/>
            <a:r>
              <a:rPr lang="en-US" b="1" i="1" u="sng" dirty="0" smtClean="0"/>
              <a:t>lower</a:t>
            </a:r>
            <a:r>
              <a:rPr lang="en-US" b="1" i="1" dirty="0" smtClean="0"/>
              <a:t> for women who experience both spousal physical and sexual violence. </a:t>
            </a:r>
            <a:endParaRPr lang="en-US" sz="24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200" b="1" dirty="0" smtClean="0"/>
              <a:t>Gender and Current Use of Modern Contraception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330676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Gender inequality is persistent in every domain examined, and women are disempowered </a:t>
            </a:r>
            <a:r>
              <a:rPr lang="en-US" b="1" u="sng" dirty="0" smtClean="0"/>
              <a:t>both absolutely and relative to men</a:t>
            </a:r>
            <a:r>
              <a:rPr lang="en-US" b="1" dirty="0" smtClean="0"/>
              <a:t>. </a:t>
            </a:r>
          </a:p>
          <a:p>
            <a:r>
              <a:rPr lang="en-US" b="1" dirty="0" smtClean="0"/>
              <a:t>Trend data show that there is some progress toward gender equality and women’s empowerment; but the progress in most areas </a:t>
            </a:r>
            <a:r>
              <a:rPr lang="en-US" b="1" u="sng" dirty="0" smtClean="0"/>
              <a:t>remains very slow</a:t>
            </a:r>
            <a:r>
              <a:rPr lang="en-US" b="1" dirty="0" smtClean="0"/>
              <a:t>. </a:t>
            </a:r>
          </a:p>
          <a:p>
            <a:pPr>
              <a:buNone/>
            </a:pPr>
            <a:endParaRPr lang="en-US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752600" y="381000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Conclusion</a:t>
            </a:r>
            <a:endParaRPr lang="en-US" sz="5400" b="1" dirty="0"/>
          </a:p>
        </p:txBody>
      </p:sp>
      <p:pic>
        <p:nvPicPr>
          <p:cNvPr id="7" name="Picture 6" descr="India Cover Insert NFHS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1371600"/>
            <a:ext cx="6629400" cy="137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ln w="38100"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en-US" b="1" dirty="0" smtClean="0"/>
              <a:t>Son Preference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800600"/>
          </a:xfrm>
          <a:solidFill>
            <a:schemeClr val="tx2">
              <a:lumMod val="60000"/>
              <a:lumOff val="40000"/>
            </a:schemeClr>
          </a:solidFill>
          <a:ln w="5715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Son preference is a fundamental measure of gender inequality. Son preference:</a:t>
            </a:r>
          </a:p>
          <a:p>
            <a:endParaRPr lang="en-US" sz="3600" i="1" dirty="0" smtClean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sz="3600" i="1" dirty="0" smtClean="0">
                <a:solidFill>
                  <a:schemeClr val="bg1"/>
                </a:solidFill>
              </a:rPr>
              <a:t>Affects the likelihood of a girl being born.</a:t>
            </a:r>
          </a:p>
          <a:p>
            <a:pPr lvl="1">
              <a:buFont typeface="Wingdings" pitchFamily="2" charset="2"/>
              <a:buChar char="Ø"/>
            </a:pPr>
            <a:r>
              <a:rPr lang="en-US" sz="3600" i="1" dirty="0" smtClean="0">
                <a:solidFill>
                  <a:schemeClr val="bg1"/>
                </a:solidFill>
              </a:rPr>
              <a:t>For girls who are born, it affects the likelihood that they will survive.</a:t>
            </a:r>
            <a:endParaRPr lang="en-US" sz="36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295400"/>
          <a:ext cx="42672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381000" y="228600"/>
            <a:ext cx="8229600" cy="89255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600" b="1" i="1" dirty="0" smtClean="0">
                <a:solidFill>
                  <a:schemeClr val="bg1"/>
                </a:solidFill>
              </a:rPr>
              <a:t>Trend data provides strong evidence of declines in the sex ratio of the population age 0-6 and the sex ratio at birth….</a:t>
            </a:r>
            <a:endParaRPr lang="en-US" sz="2600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7200" y="1295400"/>
            <a:ext cx="8305800" cy="5083552"/>
            <a:chOff x="457200" y="1295400"/>
            <a:chExt cx="8305800" cy="5083552"/>
          </a:xfrm>
        </p:grpSpPr>
        <p:sp>
          <p:nvSpPr>
            <p:cNvPr id="8" name="Rectangle 7"/>
            <p:cNvSpPr/>
            <p:nvPr/>
          </p:nvSpPr>
          <p:spPr>
            <a:xfrm>
              <a:off x="457200" y="5486400"/>
              <a:ext cx="8153400" cy="89255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lvl="0"/>
              <a:r>
                <a:rPr lang="en-US" sz="2600" b="1" i="1" dirty="0" smtClean="0">
                  <a:solidFill>
                    <a:schemeClr val="bg1"/>
                  </a:solidFill>
                </a:rPr>
                <a:t>…females are under-represented among births and over-represented among births that die.</a:t>
              </a:r>
              <a:endParaRPr lang="en-US" sz="2600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9" name="Chart 8"/>
            <p:cNvGraphicFramePr/>
            <p:nvPr/>
          </p:nvGraphicFramePr>
          <p:xfrm>
            <a:off x="4572000" y="1295400"/>
            <a:ext cx="4191000" cy="3886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1524000"/>
            <a:ext cx="8686800" cy="5181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00200"/>
            <a:ext cx="8382000" cy="685800"/>
          </a:xfrm>
        </p:spPr>
        <p:txBody>
          <a:bodyPr>
            <a:normAutofit fontScale="90000"/>
          </a:bodyPr>
          <a:lstStyle/>
          <a:p>
            <a:r>
              <a:rPr lang="en-US" sz="2400" b="1" baseline="0" dirty="0" smtClean="0"/>
              <a:t>Sex ratios at birth for completed pregnancies in the five years preceding NFHS-3</a:t>
            </a:r>
            <a:endParaRPr lang="en-US" sz="24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2133600"/>
          <a:ext cx="84582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152400" y="152400"/>
            <a:ext cx="8839200" cy="12926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169863" lvl="0" indent="-169863">
              <a:buFont typeface="Arial" pitchFamily="34" charset="0"/>
              <a:buChar char="•"/>
            </a:pPr>
            <a:r>
              <a:rPr lang="en-US" sz="2600" b="1" i="1" dirty="0" smtClean="0">
                <a:solidFill>
                  <a:schemeClr val="bg1"/>
                </a:solidFill>
              </a:rPr>
              <a:t>Ultrasound tests are being widely used for sex selection</a:t>
            </a:r>
          </a:p>
          <a:p>
            <a:pPr marL="169863" lvl="0" indent="-169863">
              <a:buFont typeface="Arial" pitchFamily="34" charset="0"/>
              <a:buChar char="•"/>
            </a:pPr>
            <a:r>
              <a:rPr lang="en-US" sz="2600" b="1" i="1" dirty="0" smtClean="0">
                <a:solidFill>
                  <a:schemeClr val="bg1"/>
                </a:solidFill>
              </a:rPr>
              <a:t>Sex selection is more evident for pregnancies to the most wealthy women than to women in the other wealth quintiles.</a:t>
            </a:r>
            <a:endParaRPr lang="en-US" sz="2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2192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225425" lvl="0" indent="-225425" algn="l">
              <a:buFont typeface="Arial" pitchFamily="34" charset="0"/>
              <a:buChar char="•"/>
              <a:tabLst>
                <a:tab pos="7145338" algn="l"/>
              </a:tabLst>
            </a:pPr>
            <a:r>
              <a:rPr lang="en-US" sz="2400" b="1" i="1" dirty="0" smtClean="0">
                <a:solidFill>
                  <a:schemeClr val="bg1"/>
                </a:solidFill>
              </a:rPr>
              <a:t> After the first month of life, girls are more likely to die than boys: The child mortality rate is </a:t>
            </a:r>
            <a:r>
              <a:rPr lang="en-US" sz="2400" b="1" i="1" u="sng" dirty="0" smtClean="0">
                <a:solidFill>
                  <a:schemeClr val="bg1"/>
                </a:solidFill>
              </a:rPr>
              <a:t>61% higher</a:t>
            </a:r>
            <a:r>
              <a:rPr lang="en-US" sz="2400" b="1" i="1" dirty="0" smtClean="0">
                <a:solidFill>
                  <a:schemeClr val="bg1"/>
                </a:solidFill>
              </a:rPr>
              <a:t> for girls than for boys. </a:t>
            </a:r>
            <a:endParaRPr lang="en-US" sz="2400" i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1534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4500" dirty="0" smtClean="0"/>
              <a:t>Son Preference</a:t>
            </a:r>
          </a:p>
          <a:p>
            <a:r>
              <a:rPr lang="en-US" sz="4500" b="1" dirty="0" smtClean="0"/>
              <a:t>Education</a:t>
            </a:r>
          </a:p>
          <a:p>
            <a:r>
              <a:rPr lang="en-US" sz="4500" dirty="0" smtClean="0"/>
              <a:t>Marriage and spousal </a:t>
            </a:r>
            <a:br>
              <a:rPr lang="en-US" sz="4500" dirty="0" smtClean="0"/>
            </a:br>
            <a:r>
              <a:rPr lang="en-US" sz="4500" dirty="0" smtClean="0"/>
              <a:t>age difference</a:t>
            </a:r>
          </a:p>
          <a:p>
            <a:r>
              <a:rPr lang="en-US" sz="4500" dirty="0" smtClean="0"/>
              <a:t>Employment</a:t>
            </a:r>
          </a:p>
          <a:p>
            <a:r>
              <a:rPr lang="en-US" sz="4500" dirty="0" smtClean="0"/>
              <a:t>Female household headship</a:t>
            </a:r>
          </a:p>
          <a:p>
            <a:r>
              <a:rPr lang="en-US" sz="4500" dirty="0" smtClean="0"/>
              <a:t>Access to resources</a:t>
            </a:r>
          </a:p>
          <a:p>
            <a:r>
              <a:rPr lang="en-US" sz="4500" dirty="0" smtClean="0"/>
              <a:t>Gender relations </a:t>
            </a:r>
          </a:p>
          <a:p>
            <a:r>
              <a:rPr lang="en-US" sz="4500" dirty="0" err="1" smtClean="0"/>
              <a:t>Decisionmaking</a:t>
            </a:r>
            <a:endParaRPr lang="en-US" sz="4500" dirty="0" smtClean="0"/>
          </a:p>
          <a:p>
            <a:r>
              <a:rPr lang="en-US" sz="4500" dirty="0" smtClean="0"/>
              <a:t>Spousal violence</a:t>
            </a:r>
          </a:p>
          <a:p>
            <a:r>
              <a:rPr lang="en-US" sz="4500" dirty="0" smtClean="0"/>
              <a:t>Gender and health and nutrition outcomes for children and adults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3810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Contents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5400" y="2743200"/>
            <a:ext cx="3886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© 1995 Kathryn Wolford/Lutheran World Relief, </a:t>
            </a:r>
            <a:br>
              <a:rPr lang="en-US" sz="1100" dirty="0" smtClean="0"/>
            </a:br>
            <a:r>
              <a:rPr lang="en-US" sz="1100" dirty="0" smtClean="0"/>
              <a:t>Courtesy of </a:t>
            </a:r>
            <a:r>
              <a:rPr lang="en-US" sz="1100" dirty="0" err="1" smtClean="0"/>
              <a:t>Photoshare</a:t>
            </a:r>
            <a:endParaRPr lang="en-US" sz="1100" dirty="0"/>
          </a:p>
        </p:txBody>
      </p:sp>
      <p:pic>
        <p:nvPicPr>
          <p:cNvPr id="7" name="Picture 6" descr="3935-56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200" y="0"/>
            <a:ext cx="4114800" cy="2674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0"/>
            <a:ext cx="8305800" cy="6858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Percentage of boys and girls attending school in the 2005-06 school year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381000" y="228600"/>
            <a:ext cx="8458200" cy="11079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169863" indent="-169863">
              <a:buFont typeface="Arial" pitchFamily="34" charset="0"/>
              <a:buChar char="•"/>
            </a:pPr>
            <a:r>
              <a:rPr lang="en-US" sz="2200" b="1" i="1" dirty="0" smtClean="0">
                <a:solidFill>
                  <a:schemeClr val="bg1"/>
                </a:solidFill>
              </a:rPr>
              <a:t>Two-thirds of girls and three-fourths of boys age 6-17 years are attending school. </a:t>
            </a:r>
          </a:p>
          <a:p>
            <a:pPr marL="169863" indent="-169863">
              <a:buFont typeface="Arial" pitchFamily="34" charset="0"/>
              <a:buChar char="•"/>
            </a:pPr>
            <a:r>
              <a:rPr lang="en-US" sz="2200" b="1" i="1" dirty="0" smtClean="0">
                <a:solidFill>
                  <a:schemeClr val="bg1"/>
                </a:solidFill>
              </a:rPr>
              <a:t>The sex ratio of children attending school </a:t>
            </a:r>
            <a:r>
              <a:rPr lang="en-US" sz="2000" b="1" i="1" dirty="0" smtClean="0">
                <a:solidFill>
                  <a:schemeClr val="bg1"/>
                </a:solidFill>
              </a:rPr>
              <a:t>is only 889 girls per 1,000 boys.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33400" y="1600200"/>
          <a:ext cx="8229600" cy="4983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2111</TotalTime>
  <Words>1891</Words>
  <Application>Microsoft Office PowerPoint</Application>
  <PresentationFormat>On-screen Show (4:3)</PresentationFormat>
  <Paragraphs>248</Paragraphs>
  <Slides>39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GENDER EQUALITY AND  WOMEN’S EMPOWERMENT IN INDIA</vt:lpstr>
      <vt:lpstr>Slide 2</vt:lpstr>
      <vt:lpstr>Slide 3</vt:lpstr>
      <vt:lpstr>Son Preference</vt:lpstr>
      <vt:lpstr>Slide 5</vt:lpstr>
      <vt:lpstr>Sex ratios at birth for completed pregnancies in the five years preceding NFHS-3</vt:lpstr>
      <vt:lpstr> After the first month of life, girls are more likely to die than boys: The child mortality rate is 61% higher for girls than for boys. </vt:lpstr>
      <vt:lpstr>Slide 8</vt:lpstr>
      <vt:lpstr>Percentage of boys and girls attending school in the 2005-06 school year</vt:lpstr>
      <vt:lpstr>Percentage of boys and girls attending school in the 2005-06 school year</vt:lpstr>
      <vt:lpstr>Slide 11</vt:lpstr>
      <vt:lpstr>Slide 12</vt:lpstr>
      <vt:lpstr>Marriage</vt:lpstr>
      <vt:lpstr>Slide 14</vt:lpstr>
      <vt:lpstr>Percentage of women employed in the 12 months before the survey</vt:lpstr>
      <vt:lpstr>Employment</vt:lpstr>
      <vt:lpstr>Trends in the percentage of ever-married women age 15-49  who have been employed in the 12 months preceding the survey according to the characteristics of employment show a steady but very slow increase in women’s employment.</vt:lpstr>
      <vt:lpstr>Slide 18</vt:lpstr>
      <vt:lpstr>Trends in the percentage of households headed by females</vt:lpstr>
      <vt:lpstr>Percent distribution of households headed by males and  households headed by females by wealth quintile</vt:lpstr>
      <vt:lpstr>Slide 21</vt:lpstr>
      <vt:lpstr>Sex ratio (females per 1,000 males) of the de facto household population by wealth quintile</vt:lpstr>
      <vt:lpstr>Access to Resources: Other Findings</vt:lpstr>
      <vt:lpstr>Slide 24</vt:lpstr>
      <vt:lpstr>Percentage of women and men age 15-49 who agree with wife beating by reason</vt:lpstr>
      <vt:lpstr>Percentage of women and men age 15-49 who agree with all three reasons for a wife to refuse her husband sex</vt:lpstr>
      <vt:lpstr>Slide 27</vt:lpstr>
      <vt:lpstr>Percentage of currently married women age 15-49 who usually make specified decisions alone or jointly</vt:lpstr>
      <vt:lpstr>Slide 29</vt:lpstr>
      <vt:lpstr>Percentage of currently married women age 15-49 who have experienced spousal violence, according to type of violence</vt:lpstr>
      <vt:lpstr>Spousal Violence</vt:lpstr>
      <vt:lpstr>Slide 32</vt:lpstr>
      <vt:lpstr>Slide 33</vt:lpstr>
      <vt:lpstr>Girls are somewhat less likely than boys to be fully immunized; and this gender differential has  persisted since NFHS-1.</vt:lpstr>
      <vt:lpstr>Gender and Full Immunization</vt:lpstr>
      <vt:lpstr>A mother’s experience of different types of spousal violence lowers the likelihood of both girls and boys being fully immunized; however, the disadvantage is greater for girls than for boys.</vt:lpstr>
      <vt:lpstr>Gender and Adult Nutrition</vt:lpstr>
      <vt:lpstr>Gender and Current Use of Modern Contraception</vt:lpstr>
      <vt:lpstr>Slide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</dc:title>
  <dc:creator>Erica.Nybro</dc:creator>
  <cp:lastModifiedBy>nfhsstaff</cp:lastModifiedBy>
  <cp:revision>136</cp:revision>
  <dcterms:created xsi:type="dcterms:W3CDTF">2009-08-31T18:56:47Z</dcterms:created>
  <dcterms:modified xsi:type="dcterms:W3CDTF">2009-09-14T05:27:36Z</dcterms:modified>
</cp:coreProperties>
</file>